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2"/>
  </p:notesMasterIdLst>
  <p:sldIdLst>
    <p:sldId id="323" r:id="rId2"/>
    <p:sldId id="404" r:id="rId3"/>
    <p:sldId id="401" r:id="rId4"/>
    <p:sldId id="375" r:id="rId5"/>
    <p:sldId id="376" r:id="rId6"/>
    <p:sldId id="347" r:id="rId7"/>
    <p:sldId id="368" r:id="rId8"/>
    <p:sldId id="428" r:id="rId9"/>
    <p:sldId id="378" r:id="rId10"/>
    <p:sldId id="352" r:id="rId11"/>
    <p:sldId id="360" r:id="rId12"/>
    <p:sldId id="362" r:id="rId13"/>
    <p:sldId id="363" r:id="rId14"/>
    <p:sldId id="431" r:id="rId15"/>
    <p:sldId id="364" r:id="rId16"/>
    <p:sldId id="436" r:id="rId17"/>
    <p:sldId id="365" r:id="rId18"/>
    <p:sldId id="366" r:id="rId19"/>
    <p:sldId id="367" r:id="rId20"/>
    <p:sldId id="432" r:id="rId21"/>
    <p:sldId id="425" r:id="rId22"/>
    <p:sldId id="433" r:id="rId23"/>
    <p:sldId id="434" r:id="rId24"/>
    <p:sldId id="406" r:id="rId25"/>
    <p:sldId id="408" r:id="rId26"/>
    <p:sldId id="355" r:id="rId27"/>
    <p:sldId id="403" r:id="rId28"/>
    <p:sldId id="399" r:id="rId29"/>
    <p:sldId id="409" r:id="rId30"/>
    <p:sldId id="343" r:id="rId31"/>
    <p:sldId id="410" r:id="rId32"/>
    <p:sldId id="430" r:id="rId33"/>
    <p:sldId id="411" r:id="rId34"/>
    <p:sldId id="414" r:id="rId35"/>
    <p:sldId id="412" r:id="rId36"/>
    <p:sldId id="370" r:id="rId37"/>
    <p:sldId id="413" r:id="rId38"/>
    <p:sldId id="426" r:id="rId39"/>
    <p:sldId id="415" r:id="rId40"/>
    <p:sldId id="435" r:id="rId41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W" lastIdx="4" clrIdx="0">
    <p:extLst>
      <p:ext uri="{19B8F6BF-5375-455C-9EA6-DF929625EA0E}">
        <p15:presenceInfo xmlns:p15="http://schemas.microsoft.com/office/powerpoint/2012/main" userId="Re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35"/>
    <a:srgbClr val="6600CC"/>
    <a:srgbClr val="007053"/>
    <a:srgbClr val="00A479"/>
    <a:srgbClr val="FEC082"/>
    <a:srgbClr val="FDB063"/>
    <a:srgbClr val="A9DA74"/>
    <a:srgbClr val="CC99FF"/>
    <a:srgbClr val="EE8556"/>
    <a:srgbClr val="26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 varScale="1">
        <p:scale>
          <a:sx n="110" d="100"/>
          <a:sy n="110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231A2C-348D-431D-8A40-D0D66A55AAD6}" type="datetimeFigureOut">
              <a:rPr lang="pt-BR"/>
              <a:pPr>
                <a:defRPr/>
              </a:pPr>
              <a:t>07/05/2024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277781-B51B-4436-B483-C17DD0C4CB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3774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FE6C67-2D57-4B19-8AF4-8BC2E4606A62}" type="slidenum">
              <a:rPr lang="pt-BR" altLang="pt-BR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954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B8548A-C841-4F57-9A7A-3CEAA14F9F6D}" type="slidenum">
              <a:rPr lang="pt-BR" altLang="pt-BR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721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28A4F-1CDA-4948-BCC3-DA1608654229}" type="slidenum">
              <a:rPr lang="pt-BR" altLang="pt-BR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585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C363E-DA94-4DBE-875C-02486D713FE7}" type="slidenum">
              <a:rPr lang="pt-BR" altLang="pt-BR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349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63E9E6-F9A9-4F09-9C8E-836DF86309EF}" type="slidenum">
              <a:rPr lang="pt-BR" altLang="pt-BR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2676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E07C54-1FEB-460D-8A1F-1CCA7187431F}" type="slidenum">
              <a:rPr lang="pt-BR" altLang="pt-BR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97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8451EE-7C79-4678-9B71-37C8581A3901}" type="slidenum">
              <a:rPr lang="pt-BR" altLang="pt-BR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65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28A4F-1CDA-4948-BCC3-DA1608654229}" type="slidenum">
              <a:rPr lang="pt-BR" altLang="pt-BR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513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7CCD8-B51C-4B67-A376-C9986E3FF277}" type="slidenum">
              <a:rPr lang="pt-BR" altLang="pt-BR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7799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910AAB-8360-4E17-878A-2F34062CA1E4}" type="slidenum">
              <a:rPr lang="pt-BR" altLang="pt-BR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585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3F684F-8B7C-4348-BB78-F0D2015E750F}" type="slidenum">
              <a:rPr lang="pt-BR" altLang="pt-BR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34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D6C59-6D5E-4A7D-A04B-F8D00FAF2186}" type="slidenum">
              <a:rPr lang="pt-BR" altLang="pt-BR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7932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2143F3-1ED3-41CD-9FB3-044C02F60268}" type="slidenum">
              <a:rPr lang="pt-BR" altLang="pt-BR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8369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21F786-4532-455B-A78F-63160C4C2B0E}" type="slidenum">
              <a:rPr lang="pt-BR" altLang="pt-BR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141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7F8EEA-DB7D-4560-A954-398DE09CD05C}" type="slidenum">
              <a:rPr lang="pt-BR" altLang="pt-BR"/>
              <a:pPr>
                <a:spcBef>
                  <a:spcPct val="0"/>
                </a:spcBef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08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CC0978-4417-43B3-B7D0-FFD6A7E21269}" type="slidenum">
              <a:rPr lang="pt-BR" altLang="pt-BR"/>
              <a:pPr>
                <a:spcBef>
                  <a:spcPct val="0"/>
                </a:spcBef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394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D692E-7F05-47EE-8D54-A5572B3AE8F6}" type="slidenum">
              <a:rPr lang="pt-BR" altLang="pt-BR"/>
              <a:pPr>
                <a:spcBef>
                  <a:spcPct val="0"/>
                </a:spcBef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6569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F9A8EA-29A1-4E0F-9F44-9E579D926E60}" type="slidenum">
              <a:rPr lang="pt-BR" altLang="pt-BR"/>
              <a:pPr>
                <a:spcBef>
                  <a:spcPct val="0"/>
                </a:spcBef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2815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F2CC0-62B0-47C9-8938-2CE427FA331A}" type="slidenum">
              <a:rPr lang="pt-BR" altLang="pt-BR"/>
              <a:pPr>
                <a:spcBef>
                  <a:spcPct val="0"/>
                </a:spcBef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8051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26C507-DAB3-4372-8665-248456E935A6}" type="slidenum">
              <a:rPr lang="pt-BR" altLang="pt-BR"/>
              <a:pPr>
                <a:spcBef>
                  <a:spcPct val="0"/>
                </a:spcBef>
              </a:pPr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5313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409883-E119-42BB-A989-DE9F0D0E37E3}" type="slidenum">
              <a:rPr lang="pt-BR" altLang="pt-BR"/>
              <a:pPr>
                <a:spcBef>
                  <a:spcPct val="0"/>
                </a:spcBef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4236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BF1CDE-002B-44CC-9905-4A0AEECE899E}" type="slidenum">
              <a:rPr lang="pt-BR" altLang="pt-BR"/>
              <a:pPr>
                <a:spcBef>
                  <a:spcPct val="0"/>
                </a:spcBef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68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ED268-A7F4-4FC9-9E8C-548CA1A6DA30}" type="slidenum">
              <a:rPr lang="pt-BR" altLang="pt-BR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889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B5978B-B289-48F0-97E7-815517783B97}" type="slidenum">
              <a:rPr lang="pt-BR" altLang="pt-BR"/>
              <a:pPr>
                <a:spcBef>
                  <a:spcPct val="0"/>
                </a:spcBef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6343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F0AE50-3E51-4B49-97F2-87D33B31439B}" type="slidenum">
              <a:rPr lang="pt-BR" altLang="pt-BR"/>
              <a:pPr>
                <a:spcBef>
                  <a:spcPct val="0"/>
                </a:spcBef>
              </a:pPr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2872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071B86-CC44-44A2-8BA1-D058F79681E4}" type="slidenum">
              <a:rPr lang="pt-BR" altLang="pt-BR"/>
              <a:pPr>
                <a:spcBef>
                  <a:spcPct val="0"/>
                </a:spcBef>
              </a:pPr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736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C92CD2-1A3D-4737-ADBC-F74D2669B3E6}" type="slidenum">
              <a:rPr lang="pt-BR" altLang="pt-BR"/>
              <a:pPr>
                <a:spcBef>
                  <a:spcPct val="0"/>
                </a:spcBef>
              </a:pPr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7917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B1E1E0-1931-44F6-AC8A-45AE52333722}" type="slidenum">
              <a:rPr lang="pt-BR" altLang="pt-BR"/>
              <a:pPr>
                <a:spcBef>
                  <a:spcPct val="0"/>
                </a:spcBef>
              </a:pPr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9180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38DD1B-EEB6-4FAD-9C3C-BE533141AA82}" type="slidenum">
              <a:rPr lang="pt-BR" altLang="pt-BR"/>
              <a:pPr>
                <a:spcBef>
                  <a:spcPct val="0"/>
                </a:spcBef>
              </a:pPr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3740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Imagem: Sínodo Vale do Itajaí</a:t>
            </a:r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327673-A317-4447-A037-859AD238D4D4}" type="slidenum">
              <a:rPr lang="pt-BR" altLang="pt-BR"/>
              <a:pPr>
                <a:spcBef>
                  <a:spcPct val="0"/>
                </a:spcBef>
              </a:pPr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64693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444127-8845-4C98-88ED-91E771C73A11}" type="slidenum">
              <a:rPr lang="pt-BR" altLang="pt-BR"/>
              <a:pPr>
                <a:spcBef>
                  <a:spcPct val="0"/>
                </a:spcBef>
              </a:pPr>
              <a:t>37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4603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9B187-BF05-424A-A3FE-F2692E7F54E1}" type="slidenum">
              <a:rPr lang="pt-BR" altLang="pt-BR"/>
              <a:pPr>
                <a:spcBef>
                  <a:spcPct val="0"/>
                </a:spcBef>
              </a:pPr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8054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2D3859-40CF-48DC-866D-9EF0B66E4EEC}" type="slidenum">
              <a:rPr lang="pt-BR" altLang="pt-BR"/>
              <a:pPr>
                <a:spcBef>
                  <a:spcPct val="0"/>
                </a:spcBef>
              </a:pPr>
              <a:t>39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90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0D4F8B-9C0A-4B50-A7E3-AF8A06EB9F2B}" type="slidenum">
              <a:rPr lang="pt-BR" altLang="pt-BR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825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C7905A-67A8-4536-956F-BD68DE4DA2E8}" type="slidenum">
              <a:rPr lang="pt-BR" altLang="pt-BR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096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FBB9F8-80D8-4EB3-B71B-4D20B1D9FEAD}" type="slidenum">
              <a:rPr lang="pt-BR" altLang="pt-BR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611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Imagem P. Hermann Dohms: http://www.luteranos.com.br/portal/site/conteudo.php?idConteudo=21</a:t>
            </a:r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039000-3EEB-4B2D-B4BD-F7919FB0DCC0}" type="slidenum">
              <a:rPr lang="pt-BR" altLang="pt-BR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05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329F61-0D25-4DD9-B731-53ABF5E97AB2}" type="slidenum">
              <a:rPr lang="pt-BR" altLang="pt-BR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128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21B425-73A1-4F89-B520-E10EDB0605F0}" type="slidenum">
              <a:rPr lang="pt-BR" altLang="pt-BR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0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58A58-3463-4966-A984-08CA870E43B1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5632-AF20-4920-8920-4BF1B6D623E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7616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3D79F-6BC6-4D8C-984E-94654F4E6B1B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DA909-FEC0-4FA7-8A3F-D3A4D391913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951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AE635-08C0-4E23-8716-97C293A7CEDC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EDD19-019D-445A-B1E9-558CEAA679A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23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5994400" cy="1728192"/>
          </a:xfrm>
        </p:spPr>
        <p:txBody>
          <a:bodyPr/>
          <a:lstStyle>
            <a:lvl1pPr>
              <a:defRPr sz="2800">
                <a:ln w="12700">
                  <a:solidFill>
                    <a:srgbClr val="2E1700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2484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4FAB-772E-4D03-AB95-1625CDF92A09}" type="datetime1">
              <a:rPr lang="pt-BR"/>
              <a:pPr>
                <a:defRPr/>
              </a:pPr>
              <a:t>07/05/2024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3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63963-F91A-4A58-A5C6-DAADE7C904DA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A2868-2640-48E7-B4F7-50305E7487F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09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0695C-87DD-4754-814E-CE826410A178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49B9D-8208-42C8-B412-38E33997C1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903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22A69-662B-4D42-952F-49073AB27446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C2944-41E6-4DDA-8161-62299A2F4E6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09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AA0E-5AEB-4328-92B0-557C0E65DB8A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4F42-E3E7-4926-9E32-37A26612E20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69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3601A-2C52-4E72-9879-F9648779874E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95861-5A46-4B0E-9140-9F26E1B691F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263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4BD55-D939-41D2-A70E-583DAE15E8AF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0B9C4-8794-49C6-99BD-F798DE84210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573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B3877-47D8-46A4-BFC4-20260EB2E396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8FF9C-2E57-457F-859E-9CC213B47E9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666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A987B-6E2F-4F93-8168-F0328B1284C2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EF8CE-2AA6-4EF2-AC5F-0DB4EDDAD1A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662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758A58-3463-4966-A984-08CA870E43B1}" type="datetime1">
              <a:rPr lang="pt-BR" smtClean="0"/>
              <a:pPr>
                <a:defRPr/>
              </a:pPr>
              <a:t>07/05/2024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AE5632-AF20-4920-8920-4BF1B6D623E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63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47" r:id="rId1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101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9" y="4374310"/>
            <a:ext cx="16160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Subtítulo 2"/>
          <p:cNvSpPr txBox="1">
            <a:spLocks/>
          </p:cNvSpPr>
          <p:nvPr/>
        </p:nvSpPr>
        <p:spPr bwMode="auto">
          <a:xfrm>
            <a:off x="471368" y="3284984"/>
            <a:ext cx="4913312" cy="12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48A54"/>
              </a:buClr>
              <a:buSzPct val="8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3900" b="1" dirty="0">
                <a:latin typeface="Calibri" panose="020F0502020204030204" pitchFamily="34" charset="0"/>
                <a:cs typeface="Calibri" panose="020F0502020204030204" pitchFamily="34" charset="0"/>
              </a:rPr>
              <a:t>Guia para o Presbitério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Unidade 4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48779" y="387592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26D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COMUNIDADE COMO PARTE </a:t>
            </a:r>
          </a:p>
          <a:p>
            <a:r>
              <a:rPr lang="pt-BR" sz="6000" b="1" dirty="0">
                <a:solidFill>
                  <a:srgbClr val="F26D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UM TODO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3251" y="306775"/>
            <a:ext cx="5509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COMUNIDADE COMO PARTE </a:t>
            </a:r>
          </a:p>
          <a:p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UM TODO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43472" y="1142003"/>
            <a:ext cx="4536504" cy="23042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26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 primeira estrutura </a:t>
            </a:r>
            <a:br>
              <a:rPr lang="pt-BR" sz="6000" b="1" dirty="0">
                <a:solidFill>
                  <a:srgbClr val="F26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pt-BR" sz="4000" b="1" dirty="0">
                <a:solidFill>
                  <a:srgbClr val="F26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(1968 a 1998)</a:t>
            </a:r>
            <a:endParaRPr lang="pt-BR" sz="4000" dirty="0">
              <a:solidFill>
                <a:srgbClr val="F26D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5440" y="577564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71664" y="577564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PARÓQUIA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07224" y="5771593"/>
            <a:ext cx="204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283116" y="5760747"/>
            <a:ext cx="204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383688" y="5617704"/>
            <a:ext cx="204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ADMINISTRAÇÃO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10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024" cy="6876641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55440" y="764704"/>
            <a:ext cx="3816424" cy="18722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26D35"/>
                </a:solidFill>
                <a:latin typeface="+mn-lt"/>
              </a:rPr>
              <a:t>A estrutura atual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63552" y="59492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23792" y="594927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PARÓQUIA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40200" y="59437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SÍNODO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489154" y="5827911"/>
            <a:ext cx="204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ADMINISTRAÇÃO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11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" y="2475288"/>
            <a:ext cx="11488432" cy="19618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8219449" cy="1423869"/>
          </a:xfrm>
          <a:prstGeom prst="rect">
            <a:avLst/>
          </a:prstGeom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75016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</a:rPr>
              <a:t>Comunidade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51584" y="1722593"/>
            <a:ext cx="56166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da organização da IECLB.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15713" y="2902844"/>
            <a:ext cx="9146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Congrega as pessoas membros em torno de um centro comum de culto, onde há pregação e </a:t>
            </a:r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administração</a:t>
            </a:r>
          </a:p>
          <a:p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sacramentos</a:t>
            </a:r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7176"/>
            <a:ext cx="11488431" cy="21605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279576" y="495847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Autonomia </a:t>
            </a: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 e de planejamento, </a:t>
            </a:r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 </a:t>
            </a: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normas e diretrizes definidas pela </a:t>
            </a:r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Assembleia </a:t>
            </a: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Sinodal </a:t>
            </a:r>
            <a:endParaRPr lang="pt-BR" altLang="pt-BR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pelo Concílio da Igreja</a:t>
            </a:r>
            <a:r>
              <a:rPr lang="pt-BR" altLang="pt-B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alt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12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11388474" cy="23042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11388475" cy="1755653"/>
          </a:xfrm>
          <a:prstGeom prst="rect">
            <a:avLst/>
          </a:prstGeom>
        </p:spPr>
      </p:pic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0" y="188197"/>
            <a:ext cx="1219200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</a:rPr>
              <a:t>Paróquia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99048" y="4215279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Responde, perante o Sínodo e os órgãos superiores da IECLB, pela administração geral e pela regularidade do trabalho desenvolvido na área de sua jurisdição.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61320" y="2211177"/>
            <a:ext cx="8228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que coordena o trabalho desenvolvido </a:t>
            </a:r>
            <a:b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uma ou mais comunidades. </a:t>
            </a:r>
          </a:p>
          <a:p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7565"/>
            <a:ext cx="11595303" cy="234610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9620"/>
            <a:ext cx="11595305" cy="1787538"/>
          </a:xfrm>
          <a:prstGeom prst="rect">
            <a:avLst/>
          </a:prstGeom>
        </p:spPr>
      </p:pic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</a:rPr>
              <a:t>Sínodo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51584" y="4437112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Estabelece diretrizes para o planejamento e a realização do trabalho eclesiástico, zela para que os objetivos da IECLB sejam alcançados.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52971" y="2420888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Formado pelo conjunto de comunidades e paróquias em determinada área geográfica. </a:t>
            </a:r>
          </a:p>
          <a:p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024" cy="6876641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55440" y="764704"/>
            <a:ext cx="3816424" cy="18722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26D35"/>
                </a:solidFill>
                <a:latin typeface="+mn-lt"/>
              </a:rPr>
              <a:t>A estrutura atual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63552" y="59492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23792" y="594927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PARÓQUIA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40200" y="59437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SÍNODO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489154" y="5827911"/>
            <a:ext cx="204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ADMINISTRAÇÃO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16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84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" y="908720"/>
            <a:ext cx="11305909" cy="166370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" y="5134934"/>
            <a:ext cx="8088866" cy="13224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2" y="3812485"/>
            <a:ext cx="8804907" cy="13224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036"/>
            <a:ext cx="11727342" cy="1300417"/>
          </a:xfrm>
          <a:prstGeom prst="rect">
            <a:avLst/>
          </a:prstGeom>
        </p:spPr>
      </p:pic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159221"/>
            <a:ext cx="12192000" cy="85574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26D35"/>
                </a:solidFill>
                <a:latin typeface="+mn-lt"/>
              </a:rPr>
              <a:t>Assembleia </a:t>
            </a:r>
            <a:r>
              <a:rPr lang="pt-BR" b="1" dirty="0" smtClean="0">
                <a:solidFill>
                  <a:srgbClr val="F26D35"/>
                </a:solidFill>
                <a:latin typeface="+mn-lt"/>
              </a:rPr>
              <a:t>Sinodal</a:t>
            </a:r>
            <a:endParaRPr lang="pt-BR" b="1" dirty="0">
              <a:solidFill>
                <a:srgbClr val="F26D35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54722" y="5712903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Aprova o orçamento do Sínodo.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05155" y="4368422"/>
            <a:ext cx="600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800"/>
              </a:spcBef>
            </a:pP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Comunhão e partilha de experiências.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9286" y="3012610"/>
            <a:ext cx="886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Reflexão e debate sobre os temas fundamentais da Igreja.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75334" y="140206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Aprova o plano de objetivos e metas de missão da Igreja na área do Sínodo.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23"/>
            <a:ext cx="10578728" cy="13175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4301"/>
            <a:ext cx="10617385" cy="16976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10559400" cy="1317509"/>
          </a:xfrm>
          <a:prstGeom prst="rect">
            <a:avLst/>
          </a:prstGeom>
        </p:spPr>
      </p:pic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363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</a:rPr>
              <a:t>Conselho </a:t>
            </a:r>
            <a:r>
              <a:rPr lang="pt-BR" sz="4800" b="1" dirty="0" smtClean="0">
                <a:solidFill>
                  <a:srgbClr val="F26D35"/>
                </a:solidFill>
                <a:latin typeface="+mn-lt"/>
              </a:rPr>
              <a:t>Sinodal</a:t>
            </a:r>
            <a:endParaRPr lang="pt-BR" sz="4800" b="1" dirty="0">
              <a:solidFill>
                <a:srgbClr val="F26D35"/>
              </a:solidFill>
              <a:latin typeface="+mn-lt"/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2279576" y="2192204"/>
            <a:ext cx="9218240" cy="524237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None/>
            </a:pPr>
            <a:r>
              <a:rPr lang="pt-BR" altLang="pt-BR" dirty="0">
                <a:solidFill>
                  <a:schemeClr val="bg1"/>
                </a:solidFill>
              </a:rPr>
              <a:t>Responsável pelo trabalho realizado no Sínodo.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79576" y="51808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Diretoria encarregada da administração do Sínodo.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79576" y="3425265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 projetos, requerimentos e solicitações que </a:t>
            </a:r>
            <a:b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encaminhados aos órgãos centrais da Igreja.</a:t>
            </a:r>
          </a:p>
          <a:p>
            <a:endParaRPr lang="pt-BR" dirty="0"/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18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7" y="3490939"/>
            <a:ext cx="11473434" cy="178228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7" y="2192084"/>
            <a:ext cx="11487361" cy="12988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243"/>
            <a:ext cx="10537040" cy="13819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10599699" cy="1385445"/>
          </a:xfrm>
          <a:prstGeom prst="rect">
            <a:avLst/>
          </a:prstGeom>
        </p:spPr>
      </p:pic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61560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</a:rPr>
              <a:t>Pastora ou pastor sinodal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2351584" y="1495225"/>
            <a:ext cx="6840760" cy="57606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Motiva e supervisiona o trabalho eclesiástico.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51584" y="5884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Pessoa de confiança de ministros e ministras.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51584" y="4073472"/>
            <a:ext cx="804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 e orienta ministros e ministras e zela pela sua formação contínua.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51584" y="274596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Consagra templos e outros recintos para o serviço da Igreja.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19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04864"/>
            <a:ext cx="11198412" cy="3536696"/>
          </a:xfrm>
          <a:prstGeom prst="rect">
            <a:avLst/>
          </a:prstGeom>
        </p:spPr>
      </p:pic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</a:rPr>
              <a:t>Aspectos históricos da IECLB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87488" y="328498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Comunidades</a:t>
            </a:r>
          </a:p>
          <a:p>
            <a:pPr algn="ctr"/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independentes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90450" y="327204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Quatro</a:t>
            </a:r>
          </a:p>
          <a:p>
            <a:pPr algn="ctr"/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sínodos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28781" y="326605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Igreja</a:t>
            </a:r>
          </a:p>
          <a:p>
            <a:pPr algn="ctr"/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95600" y="256490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Assembleia</a:t>
            </a:r>
          </a:p>
          <a:p>
            <a:pPr algn="ctr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Sinodal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75920" y="3429000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Pastora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ou Pastor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Sinodal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184232" y="2951946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Conselho</a:t>
            </a:r>
          </a:p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Sinodal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64152" y="44593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Diretoria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0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1" y="53630"/>
            <a:ext cx="9979519" cy="68043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460" y="4782734"/>
            <a:ext cx="2180317" cy="12232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b="1" dirty="0">
                <a:solidFill>
                  <a:srgbClr val="F26D35"/>
                </a:solidFill>
                <a:latin typeface="+mn-lt"/>
              </a:rPr>
              <a:t>Estrutura central</a:t>
            </a:r>
            <a:endParaRPr lang="pt-BR" dirty="0">
              <a:solidFill>
                <a:srgbClr val="F26D35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 rot="18503453">
            <a:off x="3496722" y="20676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Concílio</a:t>
            </a:r>
          </a:p>
        </p:txBody>
      </p:sp>
      <p:sp>
        <p:nvSpPr>
          <p:cNvPr id="22" name="CaixaDeTexto 21"/>
          <p:cNvSpPr txBox="1"/>
          <p:nvPr/>
        </p:nvSpPr>
        <p:spPr>
          <a:xfrm rot="19546352">
            <a:off x="5456060" y="1730872"/>
            <a:ext cx="423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 da igreja</a:t>
            </a:r>
          </a:p>
        </p:txBody>
      </p:sp>
      <p:sp>
        <p:nvSpPr>
          <p:cNvPr id="23" name="CaixaDeTexto 22"/>
          <p:cNvSpPr txBox="1"/>
          <p:nvPr/>
        </p:nvSpPr>
        <p:spPr>
          <a:xfrm rot="20730813">
            <a:off x="5801687" y="397845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Presidência</a:t>
            </a:r>
          </a:p>
        </p:txBody>
      </p:sp>
      <p:sp>
        <p:nvSpPr>
          <p:cNvPr id="24" name="CaixaDeTexto 23"/>
          <p:cNvSpPr txBox="1"/>
          <p:nvPr/>
        </p:nvSpPr>
        <p:spPr>
          <a:xfrm rot="21393843">
            <a:off x="6715831" y="5095885"/>
            <a:ext cx="372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Geral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21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" y="1"/>
            <a:ext cx="12167949" cy="6858000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22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" y="23853"/>
            <a:ext cx="12066752" cy="6834148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0" y="0"/>
            <a:ext cx="12197800" cy="63093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83432" y="3068960"/>
            <a:ext cx="2520280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39416" y="315466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Faculdades EST </a:t>
            </a:r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– São Leopoldo/RS (ministérios catequético, diaconal e pastoral)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39231" y="3151156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3000"/>
              </a:spcBef>
              <a:buNone/>
              <a:tabLst>
                <a:tab pos="0" algn="l"/>
              </a:tabLst>
            </a:pPr>
            <a:r>
              <a:rPr lang="pt-BR" alt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Faculdade de Teologia Evangélica </a:t>
            </a:r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alt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Fatev</a:t>
            </a:r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) – Curitiba/PR (ministério missionário)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620304" y="315115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3000"/>
              </a:spcBef>
              <a:buNone/>
              <a:tabLst>
                <a:tab pos="0" algn="l"/>
              </a:tabLst>
            </a:pPr>
            <a:r>
              <a:rPr lang="pt-BR" alt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Faculdade Luterana de Teologia </a:t>
            </a:r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(FLT) - São Bento do Sul/SC (ministério pastoral).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12192000" cy="5342161"/>
          </a:xfrm>
          <a:prstGeom prst="rect">
            <a:avLst/>
          </a:prstGeom>
        </p:spPr>
      </p:pic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26D35"/>
                </a:solidFill>
                <a:latin typeface="+mn-lt"/>
              </a:rPr>
              <a:t>Tipos de estrutura de Igreja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99456" y="1844824"/>
            <a:ext cx="25202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Para  cumprir sua missão no mundo, a Igreja precisa de organização.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07868" y="3789040"/>
            <a:ext cx="23762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As estruturas assumiram formas diferentes.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91600" y="1913344"/>
            <a:ext cx="25202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Cada estrutura de Igreja representa uma maneira de articular a fé.  </a:t>
            </a:r>
          </a:p>
          <a:p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26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5" y="1556792"/>
            <a:ext cx="12202746" cy="4917278"/>
          </a:xfrm>
          <a:prstGeom prst="rect">
            <a:avLst/>
          </a:prstGeom>
        </p:spPr>
      </p:pic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0" y="251244"/>
            <a:ext cx="12192000" cy="101751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26D35"/>
                </a:solidFill>
                <a:latin typeface="+mn-lt"/>
              </a:rPr>
              <a:t>Tipos de estrutura de Igreja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8661" y="3230305"/>
            <a:ext cx="260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Episcopal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359696" y="4365104"/>
            <a:ext cx="256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Pentecostal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168008" y="3234331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Congregacional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192344" y="436510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Sinodal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0"/>
            <a:ext cx="7748282" cy="3773828"/>
          </a:xfrm>
          <a:prstGeom prst="rect">
            <a:avLst/>
          </a:prstGeom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0" y="458109"/>
            <a:ext cx="121920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Decisões na estrutura </a:t>
            </a:r>
            <a:b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sinodal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4" y="2308494"/>
            <a:ext cx="3493645" cy="30647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88" y="3335306"/>
            <a:ext cx="3548990" cy="32376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79" y="2261231"/>
            <a:ext cx="3545531" cy="320308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84149" y="2290585"/>
            <a:ext cx="20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Concílio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8570" y="2938696"/>
            <a:ext cx="301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Vale para toda </a:t>
            </a:r>
            <a:b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Igreja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23939" y="3318659"/>
            <a:ext cx="259228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Assembleia</a:t>
            </a:r>
            <a:b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sinodal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706288" y="2249741"/>
            <a:ext cx="259228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Assembleia</a:t>
            </a:r>
            <a:b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52296" y="4069113"/>
            <a:ext cx="354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Vale para todas as paróquias e comunidades do Sínodo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295042" y="3090473"/>
            <a:ext cx="341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Vale para todas as pessoas membros da área</a:t>
            </a: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28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7" grpId="0"/>
      <p:bldP spid="9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15680" y="119675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PESSOAS MEMBROS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47628" y="501317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IMPLEMENTAR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DECISÕES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44072" y="11967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COMPARTILHAR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60096" y="516706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MINISTRAS E MINISTROS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04543" y="2489411"/>
            <a:ext cx="2182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JUNTAS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CAMINHO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29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7352"/>
          </a:xfrm>
          <a:prstGeom prst="rect">
            <a:avLst/>
          </a:prstGeom>
        </p:spPr>
      </p:pic>
      <p:sp>
        <p:nvSpPr>
          <p:cNvPr id="7" name="Título 5"/>
          <p:cNvSpPr>
            <a:spLocks noGrp="1"/>
          </p:cNvSpPr>
          <p:nvPr>
            <p:ph type="title"/>
          </p:nvPr>
        </p:nvSpPr>
        <p:spPr>
          <a:xfrm>
            <a:off x="21044" y="356332"/>
            <a:ext cx="121920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Comunidades independentes</a:t>
            </a:r>
          </a:p>
        </p:txBody>
      </p:sp>
      <p:sp>
        <p:nvSpPr>
          <p:cNvPr id="6" name="Espaço Reservado para Conteúdo 6"/>
          <p:cNvSpPr>
            <a:spLocks noGrp="1"/>
          </p:cNvSpPr>
          <p:nvPr>
            <p:ph idx="1"/>
          </p:nvPr>
        </p:nvSpPr>
        <p:spPr>
          <a:xfrm>
            <a:off x="767408" y="1556792"/>
            <a:ext cx="9289031" cy="135582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pt-BR" sz="3200" dirty="0"/>
              <a:t>De 1824 a 1889</a:t>
            </a:r>
            <a:r>
              <a:rPr lang="pt-BR" sz="3200"/>
              <a:t>: Igreja </a:t>
            </a:r>
            <a:r>
              <a:rPr lang="pt-BR" sz="3200" dirty="0"/>
              <a:t>Católica Apostólica Romana como Igreja oficial do Império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76958" y="3717032"/>
            <a:ext cx="2602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Confissão </a:t>
            </a:r>
          </a:p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luterana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80176" y="2760067"/>
            <a:ext cx="2602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Culto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doméstico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392144" y="4869160"/>
            <a:ext cx="3352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Templos sem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torre e sino</a:t>
            </a: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" y="0"/>
            <a:ext cx="12190977" cy="5949280"/>
          </a:xfrm>
          <a:prstGeom prst="rect">
            <a:avLst/>
          </a:prstGeom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4824536" cy="13359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que precisamos </a:t>
            </a:r>
            <a:b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estruturas?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95500" y="265147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Uma boa Igreja precisa de boa estrutura.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47528" y="4140213"/>
            <a:ext cx="9937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Através da estrutura são estabelecidos planos </a:t>
            </a:r>
            <a:b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 procedimentos. Mas é na comunidade que </a:t>
            </a:r>
            <a:b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esses planos se concretizam. 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30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911424" y="1124744"/>
            <a:ext cx="3672408" cy="396044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de-DE" sz="4000" dirty="0"/>
              <a:t>Atividade </a:t>
            </a:r>
            <a:r>
              <a:rPr lang="de-DE" sz="4000" b="1" dirty="0">
                <a:solidFill>
                  <a:srgbClr val="F26D35"/>
                </a:solidFill>
              </a:rPr>
              <a:t>meio</a:t>
            </a:r>
            <a:r>
              <a:rPr lang="de-DE" sz="4000" dirty="0"/>
              <a:t> </a:t>
            </a:r>
            <a:br>
              <a:rPr lang="de-DE" sz="4000" dirty="0"/>
            </a:br>
            <a:r>
              <a:rPr lang="pt-BR" sz="4000" dirty="0"/>
              <a:t>é necessária apenas enquanto nos ajuda alcançar </a:t>
            </a:r>
            <a:br>
              <a:rPr lang="pt-BR" sz="4000" dirty="0"/>
            </a:br>
            <a:r>
              <a:rPr lang="pt-BR" sz="4000" dirty="0"/>
              <a:t>o alvo </a:t>
            </a:r>
            <a:br>
              <a:rPr lang="pt-BR" sz="4000" dirty="0"/>
            </a:br>
            <a:r>
              <a:rPr lang="pt-BR" sz="4000" dirty="0"/>
              <a:t>(atividade </a:t>
            </a:r>
            <a:r>
              <a:rPr lang="pt-BR" sz="4000" b="1" dirty="0">
                <a:solidFill>
                  <a:srgbClr val="F26D35"/>
                </a:solidFill>
              </a:rPr>
              <a:t>fim</a:t>
            </a:r>
            <a:r>
              <a:rPr lang="pt-BR" sz="4000" dirty="0"/>
              <a:t>).</a:t>
            </a:r>
          </a:p>
          <a:p>
            <a:pPr algn="ctr">
              <a:defRPr/>
            </a:pP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88640"/>
            <a:ext cx="7160640" cy="6453336"/>
          </a:xfrm>
          <a:prstGeom prst="rect">
            <a:avLst/>
          </a:prstGeom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31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1" y="260648"/>
            <a:ext cx="11640552" cy="6592761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843589" y="4106863"/>
            <a:ext cx="4249737" cy="18843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36220" tIns="118110" rIns="236220" bIns="118110" spcCol="1270" anchor="ctr"/>
          <a:lstStyle/>
          <a:p>
            <a:pPr algn="ctr" defTabSz="27559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pt-BR" sz="6200"/>
          </a:p>
        </p:txBody>
      </p:sp>
      <p:sp>
        <p:nvSpPr>
          <p:cNvPr id="27" name="Arredondar Retângulo no Mesmo Canto Lateral 4"/>
          <p:cNvSpPr/>
          <p:nvPr/>
        </p:nvSpPr>
        <p:spPr>
          <a:xfrm>
            <a:off x="4872039" y="4638676"/>
            <a:ext cx="5210175" cy="1052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4300" tIns="57150" rIns="114300" bIns="57150" spcCol="1270" anchor="ctr"/>
          <a:lstStyle/>
          <a:p>
            <a:pPr marL="285750" lvl="1" indent="-285750" defTabSz="13335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pt-BR" sz="3000"/>
          </a:p>
          <a:p>
            <a:pPr marL="285750" lvl="1" indent="-285750" defTabSz="13335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pt-BR" sz="3000"/>
          </a:p>
        </p:txBody>
      </p:sp>
      <p:sp>
        <p:nvSpPr>
          <p:cNvPr id="4" name="CaixaDeTexto 3"/>
          <p:cNvSpPr txBox="1"/>
          <p:nvPr/>
        </p:nvSpPr>
        <p:spPr>
          <a:xfrm rot="21092612">
            <a:off x="1055440" y="147278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1.760</a:t>
            </a:r>
          </a:p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comunidades</a:t>
            </a:r>
          </a:p>
        </p:txBody>
      </p:sp>
      <p:sp>
        <p:nvSpPr>
          <p:cNvPr id="5" name="CaixaDeTexto 4"/>
          <p:cNvSpPr txBox="1"/>
          <p:nvPr/>
        </p:nvSpPr>
        <p:spPr>
          <a:xfrm rot="20935105">
            <a:off x="4725208" y="1024394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30.000</a:t>
            </a:r>
            <a:b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pessoas presbíteras</a:t>
            </a:r>
          </a:p>
        </p:txBody>
      </p:sp>
      <p:sp>
        <p:nvSpPr>
          <p:cNvPr id="15" name="CaixaDeTexto 14"/>
          <p:cNvSpPr txBox="1"/>
          <p:nvPr/>
        </p:nvSpPr>
        <p:spPr>
          <a:xfrm rot="21020143">
            <a:off x="8355120" y="96037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b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assembleias</a:t>
            </a:r>
            <a:b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sinodais</a:t>
            </a:r>
          </a:p>
        </p:txBody>
      </p:sp>
      <p:sp>
        <p:nvSpPr>
          <p:cNvPr id="16" name="CaixaDeTexto 15"/>
          <p:cNvSpPr txBox="1"/>
          <p:nvPr/>
        </p:nvSpPr>
        <p:spPr>
          <a:xfrm rot="20727270">
            <a:off x="1827715" y="4227439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b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conselhos</a:t>
            </a:r>
            <a:b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paroquiais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21713" y="4378915"/>
            <a:ext cx="4079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que atividades são empregadas essas horas</a:t>
            </a:r>
            <a:r>
              <a:rPr lang="de-DE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32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667" cy="587727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9416" y="0"/>
            <a:ext cx="7272808" cy="133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Igreja tem a ver com política?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1384" y="2636912"/>
            <a:ext cx="9155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ctr"/>
            <a:r>
              <a:rPr lang="pt-BR" altLang="pt-BR" sz="3200" dirty="0"/>
              <a:t>“Política” é tudo o que diz respeito à esfera pública, ao ambiente em que vivemos.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27648" y="465313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spcBef>
                <a:spcPts val="3000"/>
              </a:spcBef>
            </a:pPr>
            <a:r>
              <a:rPr lang="pt-BR" altLang="pt-BR" sz="3200" dirty="0"/>
              <a:t>    Todos nós somos pessoas “políticas”, cidadãs, integrantes de uma nação.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2292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684" y="4154774"/>
            <a:ext cx="12192000" cy="853976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F26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Cuidar da ética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9684" y="4995007"/>
            <a:ext cx="12192000" cy="166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pt-BR" dirty="0"/>
              <a:t>Cuidar da ética não é obrigação exclusiva dos órgãos governamentais </a:t>
            </a:r>
            <a:br>
              <a:rPr lang="pt-BR" altLang="pt-BR" dirty="0"/>
            </a:br>
            <a:r>
              <a:rPr lang="pt-BR" altLang="pt-BR" dirty="0"/>
              <a:t>nem dos partidos políticos, nem mesmo das igrejas. </a:t>
            </a:r>
            <a:br>
              <a:rPr lang="pt-BR" altLang="pt-BR" dirty="0"/>
            </a:br>
            <a:r>
              <a:rPr lang="pt-BR" altLang="pt-BR" dirty="0"/>
              <a:t>Toda sociedade está convidada a participar, também a Igreja </a:t>
            </a:r>
            <a:br>
              <a:rPr lang="pt-BR" altLang="pt-BR" dirty="0"/>
            </a:br>
            <a:r>
              <a:rPr lang="pt-BR" altLang="pt-BR" dirty="0"/>
              <a:t>com suas comunidades, ministros e ministras, presbitérios.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757" cy="6880247"/>
          </a:xfrm>
          <a:prstGeom prst="rect">
            <a:avLst/>
          </a:prstGeom>
        </p:spPr>
      </p:pic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351891"/>
            <a:ext cx="4392488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3200" dirty="0"/>
              <a:t>O amor cristão pretende não somente a salvação da alma, mas também a saúde do corpo e das relações sociais.</a:t>
            </a:r>
            <a:br>
              <a:rPr lang="pt-BR" altLang="pt-BR" sz="3200" dirty="0"/>
            </a:br>
            <a:endParaRPr lang="pt-BR" altLang="pt-BR" sz="3200" dirty="0"/>
          </a:p>
          <a:p>
            <a:pPr marL="0" indent="0" algn="ctr">
              <a:buNone/>
            </a:pPr>
            <a:r>
              <a:rPr lang="pt-BR" altLang="pt-BR" sz="3200" b="1" dirty="0">
                <a:solidFill>
                  <a:srgbClr val="F26D35"/>
                </a:solidFill>
              </a:rPr>
              <a:t>O reino de Deus vem para mudar a realidade humana.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35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5"/>
            <a:ext cx="12192000" cy="6871555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36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5" y="0"/>
            <a:ext cx="12193828" cy="6858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80" cy="68854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340" y="2676983"/>
            <a:ext cx="267464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500" b="1" dirty="0">
                <a:latin typeface="+mn-lt"/>
              </a:rPr>
              <a:t>Manifestos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99456" y="1254470"/>
            <a:ext cx="2424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Manifesto</a:t>
            </a:r>
          </a:p>
          <a:p>
            <a:pPr algn="ctr"/>
            <a:r>
              <a:rPr lang="pt-BR" sz="2800" b="1" dirty="0"/>
              <a:t>de Curitiba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75520" y="280964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1970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00274" y="3857174"/>
            <a:ext cx="27746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Denuncia a prática da tortura, da supressão das liberdades civis, da infração dos direitos humanos</a:t>
            </a:r>
            <a:r>
              <a:rPr lang="pt-BR" dirty="0"/>
              <a:t>.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8432578" y="1039025"/>
            <a:ext cx="2538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Manifesto de</a:t>
            </a:r>
            <a:br>
              <a:rPr lang="pt-BR" sz="2800" b="1" dirty="0"/>
            </a:br>
            <a:r>
              <a:rPr lang="pt-BR" sz="2800" b="1" dirty="0"/>
              <a:t>Chapada dos</a:t>
            </a:r>
            <a:br>
              <a:rPr lang="pt-BR" sz="2800" b="1" dirty="0"/>
            </a:br>
            <a:r>
              <a:rPr lang="pt-BR" sz="2800" b="1" dirty="0"/>
              <a:t>Guimarães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9089991" y="280964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2000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314745" y="3789040"/>
            <a:ext cx="2774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pt-BR" sz="2000" dirty="0"/>
              <a:t>Critica o acúmulo </a:t>
            </a:r>
            <a:br>
              <a:rPr lang="pt-BR" sz="2000" dirty="0"/>
            </a:br>
            <a:r>
              <a:rPr lang="pt-BR" sz="2000" dirty="0"/>
              <a:t>e a concentração de riquezas, os modelos econômicos que causam sofrimento </a:t>
            </a:r>
            <a:br>
              <a:rPr lang="pt-BR" sz="2000" dirty="0"/>
            </a:br>
            <a:r>
              <a:rPr lang="pt-BR" sz="2000" dirty="0"/>
              <a:t>e injustiça.</a:t>
            </a: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38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4" y="1052736"/>
            <a:ext cx="10576271" cy="56670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43000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F26D35"/>
                </a:solidFill>
                <a:latin typeface="+mn-lt"/>
              </a:rPr>
              <a:t>Iniciativas ecumênicas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39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5"/>
            <a:ext cx="12192000" cy="6871555"/>
          </a:xfrm>
          <a:prstGeom prst="rect">
            <a:avLst/>
          </a:prstGeom>
        </p:spPr>
      </p:pic>
      <p:sp>
        <p:nvSpPr>
          <p:cNvPr id="19" name="Título 5"/>
          <p:cNvSpPr>
            <a:spLocks noGrp="1"/>
          </p:cNvSpPr>
          <p:nvPr>
            <p:ph type="title"/>
          </p:nvPr>
        </p:nvSpPr>
        <p:spPr>
          <a:xfrm>
            <a:off x="0" y="3967387"/>
            <a:ext cx="121920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Comunidades independentes</a:t>
            </a:r>
          </a:p>
        </p:txBody>
      </p:sp>
      <p:sp>
        <p:nvSpPr>
          <p:cNvPr id="6147" name="Espaço Reservado para Conteúdo 6"/>
          <p:cNvSpPr>
            <a:spLocks noGrp="1"/>
          </p:cNvSpPr>
          <p:nvPr>
            <p:ph idx="1"/>
          </p:nvPr>
        </p:nvSpPr>
        <p:spPr>
          <a:xfrm>
            <a:off x="1703512" y="4869160"/>
            <a:ext cx="8733656" cy="144016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pt-BR" sz="3000" dirty="0">
                <a:latin typeface="+mn-lt"/>
                <a:cs typeface="Times New Roman" pitchFamily="18" charset="0"/>
              </a:rPr>
              <a:t>Característica principal: as comunidades estavam isoladas, sem vínculo institucional e sem iniciativas </a:t>
            </a:r>
            <a:r>
              <a:rPr lang="pt-BR" sz="3000" dirty="0">
                <a:cs typeface="Times New Roman" pitchFamily="18" charset="0"/>
              </a:rPr>
              <a:t/>
            </a:r>
            <a:br>
              <a:rPr lang="pt-BR" sz="3000" dirty="0">
                <a:cs typeface="Times New Roman" pitchFamily="18" charset="0"/>
              </a:rPr>
            </a:br>
            <a:r>
              <a:rPr lang="pt-BR" sz="3000" dirty="0">
                <a:latin typeface="+mn-lt"/>
                <a:cs typeface="Times New Roman" pitchFamily="18" charset="0"/>
              </a:rPr>
              <a:t>de cooperação mútua.</a:t>
            </a:r>
            <a:endParaRPr lang="pt-BR" sz="3000" dirty="0">
              <a:latin typeface="+mn-lt"/>
            </a:endParaRPr>
          </a:p>
        </p:txBody>
      </p:sp>
      <p:sp>
        <p:nvSpPr>
          <p:cNvPr id="38" name="Divisa 4"/>
          <p:cNvSpPr/>
          <p:nvPr/>
        </p:nvSpPr>
        <p:spPr>
          <a:xfrm>
            <a:off x="8615364" y="3933826"/>
            <a:ext cx="1074737" cy="715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4013" tIns="69342" rIns="34671" bIns="69342" spcCol="1270" anchor="ctr"/>
          <a:lstStyle/>
          <a:p>
            <a:pPr algn="ctr" defTabSz="11557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pt-BR" sz="260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525344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Esta e outras propostas metodológicas (PDF e PPT) são parte complementar e gratuita do Guia para o Presbitério da IECLB (Série Educação Cristã Contínua, Editora Sinodal, 2010). Elas podem ser acessadas no Portal </a:t>
            </a:r>
            <a:r>
              <a:rPr kumimoji="0" lang="pt-BR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Luterano 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por meio do </a:t>
            </a:r>
            <a:r>
              <a:rPr kumimoji="0" lang="pt-BR" sz="3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link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 ou </a:t>
            </a:r>
            <a:r>
              <a:rPr kumimoji="0" lang="pt-BR" sz="3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QR </a:t>
            </a:r>
            <a:r>
              <a:rPr kumimoji="0" lang="pt-BR" sz="3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Code</a:t>
            </a:r>
            <a:r>
              <a:rPr kumimoji="0" lang="pt-BR" sz="3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rPr>
              <a:t>abaixo: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7709" y="3484605"/>
            <a:ext cx="834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t-BR" sz="24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http://www.luterano.org.br/guia-para-o-presbiterio/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9"/>
            <a:ext cx="12192000" cy="6871555"/>
          </a:xfrm>
          <a:prstGeom prst="rect">
            <a:avLst/>
          </a:prstGeom>
        </p:spPr>
      </p:pic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11965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26D35"/>
                </a:solidFill>
                <a:latin typeface="+mn-lt"/>
                <a:cs typeface="Times New Roman" pitchFamily="18" charset="0"/>
              </a:rPr>
              <a:t>Os quatro sínodos</a:t>
            </a:r>
            <a:endParaRPr lang="pt-BR" sz="5400" dirty="0">
              <a:solidFill>
                <a:srgbClr val="F26D35"/>
              </a:solidFill>
              <a:latin typeface="+mn-lt"/>
            </a:endParaRP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916832"/>
            <a:ext cx="10801200" cy="187220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pt-BR" sz="3000" dirty="0">
                <a:latin typeface="+mn-lt"/>
              </a:rPr>
              <a:t>O sínodo era um órgão representativo das comunidades </a:t>
            </a:r>
            <a:br>
              <a:rPr lang="pt-BR" sz="3000" dirty="0">
                <a:latin typeface="+mn-lt"/>
              </a:rPr>
            </a:br>
            <a:r>
              <a:rPr lang="pt-BR" sz="3000" dirty="0">
                <a:latin typeface="+mn-lt"/>
              </a:rPr>
              <a:t>frente ao poder público. Preocupava-se com a liberdade religiosa </a:t>
            </a:r>
            <a:br>
              <a:rPr lang="pt-BR" sz="3000" dirty="0">
                <a:latin typeface="+mn-lt"/>
              </a:rPr>
            </a:br>
            <a:r>
              <a:rPr lang="pt-BR" sz="3000" dirty="0">
                <a:latin typeface="+mn-lt"/>
              </a:rPr>
              <a:t>e com o empenho na busca por unidade da Igreja.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5400" y="486916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C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47728" y="4869160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paróquia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12024" y="4869160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FEC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037742" y="4869160"/>
            <a:ext cx="2230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sínodo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554" y="75704"/>
            <a:ext cx="12192000" cy="111965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26D35"/>
                </a:solidFill>
                <a:latin typeface="+mn-lt"/>
                <a:cs typeface="Times New Roman" pitchFamily="18" charset="0"/>
              </a:rPr>
              <a:t>Os quatro sínodos</a:t>
            </a:r>
            <a:endParaRPr lang="pt-BR" sz="5400" dirty="0">
              <a:solidFill>
                <a:srgbClr val="F26D35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87688" y="148478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26D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1886</a:t>
            </a: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– Sínodo 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Riograndense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P. </a:t>
            </a:r>
            <a:r>
              <a:rPr lang="pt-B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Wilhem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Rotermund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6273" y="2610903"/>
            <a:ext cx="512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0070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1905</a:t>
            </a:r>
            <a:r>
              <a:rPr lang="pt-BR" sz="2400" b="1" dirty="0">
                <a:solidFill>
                  <a:srgbClr val="00A4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– Sínodo Evangélico Luterano de 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Santa Catarina, Paraná e outros estados</a:t>
            </a:r>
          </a:p>
          <a:p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P. Otto </a:t>
            </a:r>
            <a:r>
              <a:rPr lang="pt-B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Kuhr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5303" y="5109785"/>
            <a:ext cx="4839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1912</a:t>
            </a: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– Sínodo do Brasil Central</a:t>
            </a:r>
          </a:p>
          <a:p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P. Ludwig </a:t>
            </a:r>
            <a:r>
              <a:rPr lang="pt-B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Hoepffner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59696" y="403840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1911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– Sínodo da Associação de Comunidades</a:t>
            </a:r>
          </a:p>
          <a:p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P. Walter </a:t>
            </a:r>
            <a:r>
              <a:rPr lang="pt-B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Mummelthey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6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"/>
            <a:ext cx="12192000" cy="6853417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287195"/>
            <a:ext cx="12192000" cy="9830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  <a:cs typeface="Times New Roman" pitchFamily="18" charset="0"/>
              </a:rPr>
              <a:t>Igreja de abrangência nacional</a:t>
            </a:r>
            <a:endParaRPr lang="pt-BR" sz="4800" dirty="0">
              <a:solidFill>
                <a:srgbClr val="F26D35"/>
              </a:solidFill>
              <a:latin typeface="+mn-lt"/>
            </a:endParaRPr>
          </a:p>
        </p:txBody>
      </p:sp>
      <p:sp>
        <p:nvSpPr>
          <p:cNvPr id="14" name="Espaço Reservado para Conteúdo 7"/>
          <p:cNvSpPr>
            <a:spLocks noGrp="1"/>
          </p:cNvSpPr>
          <p:nvPr>
            <p:ph idx="1"/>
          </p:nvPr>
        </p:nvSpPr>
        <p:spPr>
          <a:xfrm>
            <a:off x="2068772" y="2060848"/>
            <a:ext cx="4968875" cy="1047526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pt-BR" sz="3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Fundação da Faculdade de Teologia em São Leopoldo (RS)</a:t>
            </a:r>
          </a:p>
        </p:txBody>
      </p:sp>
      <p:sp>
        <p:nvSpPr>
          <p:cNvPr id="16388" name="CaixaDeTexto 7"/>
          <p:cNvSpPr txBox="1">
            <a:spLocks noChangeArrowheads="1"/>
          </p:cNvSpPr>
          <p:nvPr/>
        </p:nvSpPr>
        <p:spPr bwMode="auto">
          <a:xfrm>
            <a:off x="9192344" y="5716588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48A54"/>
              </a:buClr>
              <a:buSzPct val="8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Browall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P. Hermann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Dohms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Conteúdo 7"/>
          <p:cNvSpPr txBox="1">
            <a:spLocks/>
          </p:cNvSpPr>
          <p:nvPr/>
        </p:nvSpPr>
        <p:spPr bwMode="auto">
          <a:xfrm>
            <a:off x="2135560" y="3782150"/>
            <a:ext cx="4968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948A54"/>
              </a:buClr>
              <a:buSzPct val="80000"/>
              <a:buFont typeface="Wingdings" pitchFamily="2" charset="2"/>
              <a:buNone/>
              <a:defRPr/>
            </a:pPr>
            <a:r>
              <a:rPr lang="pt-BR" sz="3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Federação sinodal</a:t>
            </a:r>
          </a:p>
        </p:txBody>
      </p:sp>
      <p:sp>
        <p:nvSpPr>
          <p:cNvPr id="18" name="Espaço Reservado para Conteúdo 7"/>
          <p:cNvSpPr txBox="1">
            <a:spLocks/>
          </p:cNvSpPr>
          <p:nvPr/>
        </p:nvSpPr>
        <p:spPr bwMode="auto">
          <a:xfrm>
            <a:off x="2135560" y="5042868"/>
            <a:ext cx="6048672" cy="119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ts val="0"/>
              </a:spcBef>
              <a:buClr>
                <a:srgbClr val="948A54"/>
              </a:buClr>
              <a:buSzPct val="80000"/>
              <a:defRPr/>
            </a:pPr>
            <a:r>
              <a:rPr lang="pt-BR" sz="3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Federação Sinodal – Igreja Evangélica </a:t>
            </a:r>
            <a:br>
              <a:rPr lang="pt-BR" sz="3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pt-BR" sz="3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de Confissão Luterana no Brasil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1344" y="213360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1946 –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95074" y="3650526"/>
            <a:ext cx="165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1949 –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91344" y="520872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1952 –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8649"/>
            <a:ext cx="12192001" cy="56293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82" y="116632"/>
            <a:ext cx="12175717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26D35"/>
                </a:solidFill>
                <a:latin typeface="+mn-lt"/>
              </a:rPr>
              <a:t>Base confessional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7800" y="5095635"/>
            <a:ext cx="269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Bíblia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318664" y="4849415"/>
            <a:ext cx="269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Credos antigos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159528" y="4849414"/>
            <a:ext cx="258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Confissão de </a:t>
            </a:r>
            <a:r>
              <a:rPr lang="pt-BR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Augsburgo</a:t>
            </a:r>
            <a:endParaRPr lang="pt-B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9048328" y="4849414"/>
            <a:ext cx="239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Catecismo menor</a:t>
            </a:r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8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74"/>
            <a:ext cx="12192001" cy="6316626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83432" y="556438"/>
            <a:ext cx="76328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Igreja de abrangência nacional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68" name="Espaço Reservado para Conteúdo 7"/>
          <p:cNvSpPr>
            <a:spLocks noGrp="1"/>
          </p:cNvSpPr>
          <p:nvPr>
            <p:ph idx="1"/>
          </p:nvPr>
        </p:nvSpPr>
        <p:spPr>
          <a:xfrm>
            <a:off x="983432" y="2204864"/>
            <a:ext cx="4104456" cy="864096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pt-BR" dirty="0">
                <a:solidFill>
                  <a:srgbClr val="333333"/>
                </a:solidFill>
                <a:cs typeface="Times New Roman" pitchFamily="18" charset="0"/>
              </a:rPr>
              <a:t>1968: Constituída a IECLB, </a:t>
            </a:r>
            <a:br>
              <a:rPr lang="pt-BR" dirty="0">
                <a:solidFill>
                  <a:srgbClr val="333333"/>
                </a:solidFill>
                <a:cs typeface="Times New Roman" pitchFamily="18" charset="0"/>
              </a:rPr>
            </a:br>
            <a:r>
              <a:rPr lang="pt-BR" dirty="0">
                <a:solidFill>
                  <a:srgbClr val="333333"/>
                </a:solidFill>
                <a:cs typeface="Times New Roman" pitchFamily="18" charset="0"/>
              </a:rPr>
              <a:t>com sede em Porto Alegre/RS</a:t>
            </a:r>
          </a:p>
          <a:p>
            <a:pPr eaLnBrk="1" hangingPunct="1">
              <a:defRPr/>
            </a:pPr>
            <a:endParaRPr lang="pt-BR" dirty="0"/>
          </a:p>
        </p:txBody>
      </p:sp>
      <p:pic>
        <p:nvPicPr>
          <p:cNvPr id="20486" name="Picture 8" descr="C:\Users\Pastor\Desktop\logo_IECL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412653"/>
            <a:ext cx="2321046" cy="310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9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4573</TotalTime>
  <Words>850</Words>
  <Application>Microsoft Office PowerPoint</Application>
  <PresentationFormat>Widescreen</PresentationFormat>
  <Paragraphs>242</Paragraphs>
  <Slides>40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Franklin Gothic Heavy</vt:lpstr>
      <vt:lpstr>Times New Roman</vt:lpstr>
      <vt:lpstr>Wingdings</vt:lpstr>
      <vt:lpstr>Tema do Office</vt:lpstr>
      <vt:lpstr>Apresentação do PowerPoint</vt:lpstr>
      <vt:lpstr>Aspectos históricos da IECLB</vt:lpstr>
      <vt:lpstr>Comunidades independentes</vt:lpstr>
      <vt:lpstr>Comunidades independentes</vt:lpstr>
      <vt:lpstr>Os quatro sínodos</vt:lpstr>
      <vt:lpstr>Os quatro sínodos</vt:lpstr>
      <vt:lpstr>Igreja de abrangência nacional</vt:lpstr>
      <vt:lpstr>Base confessional</vt:lpstr>
      <vt:lpstr>Igreja de abrangência nacional</vt:lpstr>
      <vt:lpstr>A primeira estrutura  (1968 a 1998)</vt:lpstr>
      <vt:lpstr>A estrutura atual</vt:lpstr>
      <vt:lpstr>Comunidade</vt:lpstr>
      <vt:lpstr>Paróquia</vt:lpstr>
      <vt:lpstr>Apresentação do PowerPoint</vt:lpstr>
      <vt:lpstr>Sínodo</vt:lpstr>
      <vt:lpstr>A estrutura atual</vt:lpstr>
      <vt:lpstr>Assembleia Sinodal</vt:lpstr>
      <vt:lpstr>Conselho Sinodal</vt:lpstr>
      <vt:lpstr>Pastora ou pastor sinodal</vt:lpstr>
      <vt:lpstr>Apresentação do PowerPoint</vt:lpstr>
      <vt:lpstr>Estrutura central</vt:lpstr>
      <vt:lpstr>Apresentação do PowerPoint</vt:lpstr>
      <vt:lpstr>Apresentação do PowerPoint</vt:lpstr>
      <vt:lpstr>Apresentação do PowerPoint</vt:lpstr>
      <vt:lpstr>Apresentação do PowerPoint</vt:lpstr>
      <vt:lpstr>Tipos de estrutura de Igreja</vt:lpstr>
      <vt:lpstr>Tipos de estrutura de Igreja</vt:lpstr>
      <vt:lpstr>Decisões na estrutura  sinodal</vt:lpstr>
      <vt:lpstr>Apresentação do PowerPoint</vt:lpstr>
      <vt:lpstr>Por que precisamos  de estruturas?</vt:lpstr>
      <vt:lpstr>Apresentação do PowerPoint</vt:lpstr>
      <vt:lpstr>Apresentação do PowerPoint</vt:lpstr>
      <vt:lpstr>Apresentação do PowerPoint</vt:lpstr>
      <vt:lpstr>Cuidar da ética</vt:lpstr>
      <vt:lpstr>Apresentação do PowerPoint</vt:lpstr>
      <vt:lpstr>Apresentação do PowerPoint</vt:lpstr>
      <vt:lpstr>Apresentação do PowerPoint</vt:lpstr>
      <vt:lpstr>Manifestos</vt:lpstr>
      <vt:lpstr>Iniciativas ecumênicas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</dc:creator>
  <cp:lastModifiedBy>Usuario</cp:lastModifiedBy>
  <cp:revision>322</cp:revision>
  <dcterms:created xsi:type="dcterms:W3CDTF">2010-11-19T16:30:14Z</dcterms:created>
  <dcterms:modified xsi:type="dcterms:W3CDTF">2024-05-07T15:44:15Z</dcterms:modified>
</cp:coreProperties>
</file>