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74"/>
  </p:notesMasterIdLst>
  <p:sldIdLst>
    <p:sldId id="390" r:id="rId5"/>
    <p:sldId id="396" r:id="rId6"/>
    <p:sldId id="389" r:id="rId7"/>
    <p:sldId id="263" r:id="rId8"/>
    <p:sldId id="414" r:id="rId9"/>
    <p:sldId id="313" r:id="rId10"/>
    <p:sldId id="265" r:id="rId11"/>
    <p:sldId id="257" r:id="rId12"/>
    <p:sldId id="267" r:id="rId13"/>
    <p:sldId id="258" r:id="rId14"/>
    <p:sldId id="287" r:id="rId15"/>
    <p:sldId id="353" r:id="rId16"/>
    <p:sldId id="354" r:id="rId17"/>
    <p:sldId id="395" r:id="rId18"/>
    <p:sldId id="391" r:id="rId19"/>
    <p:sldId id="394" r:id="rId20"/>
    <p:sldId id="392" r:id="rId21"/>
    <p:sldId id="393" r:id="rId22"/>
    <p:sldId id="259" r:id="rId23"/>
    <p:sldId id="288" r:id="rId24"/>
    <p:sldId id="289" r:id="rId25"/>
    <p:sldId id="315" r:id="rId26"/>
    <p:sldId id="314" r:id="rId27"/>
    <p:sldId id="316" r:id="rId28"/>
    <p:sldId id="268" r:id="rId29"/>
    <p:sldId id="369" r:id="rId30"/>
    <p:sldId id="397" r:id="rId31"/>
    <p:sldId id="398" r:id="rId32"/>
    <p:sldId id="399" r:id="rId33"/>
    <p:sldId id="400" r:id="rId34"/>
    <p:sldId id="378" r:id="rId35"/>
    <p:sldId id="327" r:id="rId36"/>
    <p:sldId id="401" r:id="rId37"/>
    <p:sldId id="403" r:id="rId38"/>
    <p:sldId id="402" r:id="rId39"/>
    <p:sldId id="375" r:id="rId40"/>
    <p:sldId id="376" r:id="rId41"/>
    <p:sldId id="322" r:id="rId42"/>
    <p:sldId id="380" r:id="rId43"/>
    <p:sldId id="404" r:id="rId44"/>
    <p:sldId id="323" r:id="rId45"/>
    <p:sldId id="386" r:id="rId46"/>
    <p:sldId id="405" r:id="rId47"/>
    <p:sldId id="412" r:id="rId48"/>
    <p:sldId id="406" r:id="rId49"/>
    <p:sldId id="312" r:id="rId50"/>
    <p:sldId id="407" r:id="rId51"/>
    <p:sldId id="408" r:id="rId52"/>
    <p:sldId id="409" r:id="rId53"/>
    <p:sldId id="413" r:id="rId54"/>
    <p:sldId id="283" r:id="rId55"/>
    <p:sldId id="410" r:id="rId56"/>
    <p:sldId id="411" r:id="rId57"/>
    <p:sldId id="284" r:id="rId58"/>
    <p:sldId id="415" r:id="rId59"/>
    <p:sldId id="329" r:id="rId60"/>
    <p:sldId id="304" r:id="rId61"/>
    <p:sldId id="331" r:id="rId62"/>
    <p:sldId id="416" r:id="rId63"/>
    <p:sldId id="333" r:id="rId64"/>
    <p:sldId id="305" r:id="rId65"/>
    <p:sldId id="420" r:id="rId66"/>
    <p:sldId id="307" r:id="rId67"/>
    <p:sldId id="350" r:id="rId68"/>
    <p:sldId id="309" r:id="rId69"/>
    <p:sldId id="417" r:id="rId70"/>
    <p:sldId id="418" r:id="rId71"/>
    <p:sldId id="421" r:id="rId72"/>
    <p:sldId id="419" r:id="rId7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2349" autoAdjust="0"/>
  </p:normalViewPr>
  <p:slideViewPr>
    <p:cSldViewPr>
      <p:cViewPr varScale="1">
        <p:scale>
          <a:sx n="83" d="100"/>
          <a:sy n="83" d="100"/>
        </p:scale>
        <p:origin x="86" y="2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006A6-9806-419C-BD2E-AC2EF220B2B5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C73D8-648D-47BE-8EA0-F33438C646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84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C73D8-648D-47BE-8EA0-F33438C6462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28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C73D8-648D-47BE-8EA0-F33438C64628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57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53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566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16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87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6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7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8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11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72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62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3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663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8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89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820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68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57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1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14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79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8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570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50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50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17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13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97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35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023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7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063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7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93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7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160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6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29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75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2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62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27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A933-D9DF-4049-AC40-C780A9E3C0B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D299-E028-4C24-94BE-AC3ADABAF7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28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4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90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A933-D9DF-4049-AC40-C780A9E3C0B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01/03/2024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D299-E028-4C24-94BE-AC3ADABAF79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lestina: capitais, mapa, bandeira, história - Mundo Educa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4797"/>
            <a:ext cx="6768752" cy="51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23478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100" u="sng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pouco de história... </a:t>
            </a:r>
            <a:r>
              <a:rPr lang="pt-BR" sz="31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palestina é um pequeno lugar no Oriente Médio, que por mais de 3.000 anos tem sido importante para três religiões monoteístas: Judaísmo, Cristianismo e Islamismo. A região é muito mais antiga e tem tido muitos nomes, dependendo das muitas tribos que se instalaram em diferentes épocas nesta terra. Ela foi ocupada por uma série de civilizações e povos devido à sua posição estratégica como uma encruzilhada para </a:t>
            </a:r>
            <a:endParaRPr lang="pt-BR" sz="3100" dirty="0" smtClean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três </a:t>
            </a:r>
            <a:r>
              <a:rPr lang="pt-BR" sz="31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continentes, Ásia, África e Europa. </a:t>
            </a:r>
          </a:p>
        </p:txBody>
      </p:sp>
    </p:spTree>
    <p:extLst>
      <p:ext uri="{BB962C8B-B14F-4D97-AF65-F5344CB8AC3E}">
        <p14:creationId xmlns:p14="http://schemas.microsoft.com/office/powerpoint/2010/main" val="13392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 Império Romano | Fonte do mapa: Bíblia de Estudo NVI www.… | Flic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186181" cy="51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504" y="195486"/>
            <a:ext cx="88569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100" dirty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1948, foi criado o Estado de Israel. Como consequência, nos anos seguintes, pelo menos 750.000 palestinos foram deslocados para longe de sua terra natal, sob o domínio da Jordânia. Já Gaza, onde hoje </a:t>
            </a:r>
            <a:r>
              <a:rPr lang="pt-BR" sz="31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ocorrem </a:t>
            </a:r>
            <a:r>
              <a:rPr lang="pt-BR" sz="3100" dirty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conflitos, ficou sob o domínio do Egito. Em 1988, a Palestina proclamou sua independência. Pelo bem da paz, concordaram em viver em apenas 22% de suas terras originais. </a:t>
            </a:r>
            <a:endParaRPr lang="pt-BR" sz="31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Desde </a:t>
            </a:r>
            <a:r>
              <a:rPr lang="pt-BR" sz="3100" dirty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2019, 138 estados membros das Nações </a:t>
            </a:r>
            <a:endParaRPr lang="pt-BR" sz="3100" dirty="0" smtClean="0">
              <a:solidFill>
                <a:srgbClr val="00206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Unidas </a:t>
            </a:r>
            <a:r>
              <a:rPr lang="pt-BR" sz="3100" dirty="0">
                <a:solidFill>
                  <a:srgbClr val="00206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reconheceram a Palestina como nação.</a:t>
            </a:r>
          </a:p>
        </p:txBody>
      </p:sp>
    </p:spTree>
    <p:extLst>
      <p:ext uri="{BB962C8B-B14F-4D97-AF65-F5344CB8AC3E}">
        <p14:creationId xmlns:p14="http://schemas.microsoft.com/office/powerpoint/2010/main" val="22893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gricultores de Gaza voltam a exportar para Israel após anos | Ex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152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6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23478"/>
            <a:ext cx="88569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100" u="sng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pouco do povo...  </a:t>
            </a: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31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2022, 14,3 milhões de pessoas no mundo se identificavam como “palestinos”, dos quais 5,3 milhões na própria Palestina, 2 milhões em Israel, 6 milhões noutros países árabes e mais de 600 mil em países </a:t>
            </a: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estrangeiros. </a:t>
            </a:r>
            <a:r>
              <a:rPr lang="pt-BR" sz="31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Palestina é uma nação </a:t>
            </a: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predominantemente </a:t>
            </a:r>
            <a:r>
              <a:rPr lang="pt-BR" sz="31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muçulmana. Mas, </a:t>
            </a:r>
            <a:endParaRPr lang="pt-BR" sz="3100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31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cristãos representam uma minoria significativa (6%), em sua maioria católicos ortodoxos (75%), </a:t>
            </a:r>
            <a:endParaRPr lang="pt-BR" sz="3100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</a:t>
            </a:r>
            <a:r>
              <a:rPr lang="pt-BR" sz="31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 também católicos romanos, anglicanos, </a:t>
            </a:r>
            <a:endParaRPr lang="pt-BR" sz="3100" dirty="0" smtClean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luteranos</a:t>
            </a:r>
            <a:r>
              <a:rPr lang="pt-BR" sz="31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metodistas e presbiterianos. </a:t>
            </a:r>
            <a:endParaRPr lang="pt-BR" sz="31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m mensagem, Ban pede manutenção dos direitos do povo palestino | Centro de  Informação das Nações Unidas no Brasil (UNIC Rio de Janeir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90368" cy="512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95486"/>
            <a:ext cx="87849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100" dirty="0">
                <a:solidFill>
                  <a:schemeClr val="bg2">
                    <a:lumMod val="2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4 décadas, os cristãos têm trabalhado para desenvolver um espírito ecumênico com reuniões mensais. Como fruto desta dedicação, surgiu a publicação pelo DMO. Com respeito ao turismo, convém dizer que boa parte da arrecadação provém do âmbito religioso, principalmente em Jerusalém Oriental. Mas, também, noutros trechos apresentados nas Escrituras. A maioria dos turistas vem por apenas algumas horas ou como parte de um roteiro de viagem de um dia.</a:t>
            </a:r>
            <a:endParaRPr lang="pt-BR" sz="3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ebron Named Top Must-See Attraction in Israel | The Hebron Fund">
            <a:extLst>
              <a:ext uri="{FF2B5EF4-FFF2-40B4-BE49-F238E27FC236}">
                <a16:creationId xmlns:a16="http://schemas.microsoft.com/office/drawing/2014/main" id="{471E132D-2E9A-A832-F693-B42574764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r="7943"/>
          <a:stretch/>
        </p:blipFill>
        <p:spPr bwMode="auto">
          <a:xfrm>
            <a:off x="899592" y="0"/>
            <a:ext cx="70688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3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ndeira da Palestina de Cetim 1,40x0,91cm Copa do Mundo - Tecidos  exlusivos para seus artesanatos! Cortinas e persianas sob medida para a sua  casa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771800" y="263426"/>
            <a:ext cx="680424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EQUIPE</a:t>
            </a:r>
          </a:p>
          <a:p>
            <a:r>
              <a:rPr lang="pt-BR" sz="9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</a:t>
            </a:r>
          </a:p>
          <a:p>
            <a:r>
              <a:rPr lang="pt-BR" sz="9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LITURGIA</a:t>
            </a:r>
          </a:p>
        </p:txBody>
      </p:sp>
      <p:sp>
        <p:nvSpPr>
          <p:cNvPr id="4" name="Elipse 3"/>
          <p:cNvSpPr/>
          <p:nvPr/>
        </p:nvSpPr>
        <p:spPr>
          <a:xfrm>
            <a:off x="255476" y="2114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rgbClr val="C00000"/>
                </a:solidFill>
                <a:latin typeface="Impact" panose="020B0806030902050204" pitchFamily="34" charset="0"/>
              </a:rPr>
              <a:t>VM</a:t>
            </a:r>
            <a:endParaRPr lang="pt-BR" sz="2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373814" y="123478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Impact" panose="020B0806030902050204" pitchFamily="34" charset="0"/>
              </a:rPr>
              <a:t>P</a:t>
            </a:r>
          </a:p>
        </p:txBody>
      </p:sp>
      <p:sp>
        <p:nvSpPr>
          <p:cNvPr id="10" name="Elipse 9"/>
          <p:cNvSpPr/>
          <p:nvPr/>
        </p:nvSpPr>
        <p:spPr>
          <a:xfrm>
            <a:off x="1373814" y="4155926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 smtClean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VD</a:t>
            </a:r>
            <a:endParaRPr lang="pt-BR" sz="22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812360" y="2114550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028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ifs\Música\Instrumento\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3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5368" y="3820061"/>
            <a:ext cx="447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LCI 26</a:t>
            </a:r>
            <a:endParaRPr lang="pt-BR" sz="80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2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5552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44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- QUE A PAZ ESTEJA COM VOCÊS!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t-BR" sz="4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 CONTIGO TAMBÉM!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– ASSIM, ESTAMOS REUNIDOS 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NOME DO TRIÚNO DEUS CRIADOR, FILHO E ESPÍRITO SANTO.</a:t>
            </a:r>
          </a:p>
          <a:p>
            <a:pPr algn="ctr">
              <a:spcAft>
                <a:spcPts val="0"/>
              </a:spcAft>
            </a:pPr>
            <a:r>
              <a:rPr lang="pt-BR" sz="44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-  AMÉM!</a:t>
            </a:r>
            <a:endParaRPr lang="pt-BR" sz="44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4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23478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- PERTENCENDO A TERRA ONDE NASCEU O CRISTIANISMO,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MULHERES DA JORNADA MUNDIAL DE ORAÇÃO DA PALESTINA FORAM CONVIDADAS A REDIGIR O PROGRAMA DESTE ANO.</a:t>
            </a:r>
          </a:p>
          <a:p>
            <a:pPr algn="ctr">
              <a:spcAft>
                <a:spcPts val="0"/>
              </a:spcAft>
            </a:pPr>
            <a:r>
              <a:rPr lang="pt-BR" sz="14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SOMOS UM GRUPO DE MULHERES CRISTÃS E ECUMÊNICAS. TRABALHAMOS COLETIVAMENTE POR 4 ANOS PARA ORAR E REFLETIR SOBRE O TEMA “SUPLICO PARA QUE VOCÊS SUPORTEM UNS AOS OUTROS EM AMOR”, INSPIRADO NA CARTA DE PAULO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AOS EFÉSIOS, CAPÍTULO 4, VERSOS 1 AO 7. </a:t>
            </a:r>
          </a:p>
          <a:p>
            <a:pPr algn="ctr">
              <a:spcAft>
                <a:spcPts val="0"/>
              </a:spcAft>
            </a:pPr>
            <a:endParaRPr lang="pt-BR" sz="14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- AGORA, CONVIDAMOS TODAS AS PESSOAS AO REDOR DO MUNDO PARA SE JUNTAREM CONOSCO EM ORAÇÃO E AÇÃO.</a:t>
            </a:r>
            <a:endParaRPr lang="pt-BR" sz="2800" dirty="0">
              <a:solidFill>
                <a:srgbClr val="323E1A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ifs\Música\Instrumento\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3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5368" y="3820061"/>
            <a:ext cx="447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LCI 06</a:t>
            </a:r>
            <a:endParaRPr lang="pt-BR" sz="80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7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55526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tem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lugar. 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tem perdão.</a:t>
            </a:r>
            <a:b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casa de Deus é </a:t>
            </a:r>
            <a:r>
              <a:rPr lang="pt-BR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assim: Aqui </a:t>
            </a:r>
            <a:r>
              <a:rPr lang="pt-BR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 traz </a:t>
            </a:r>
            <a:r>
              <a:rPr lang="pt-BR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salvação!</a:t>
            </a:r>
            <a:endParaRPr lang="pt-BR" sz="3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vai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cantar, também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vai poder sorrir.</a:t>
            </a:r>
            <a:b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casa de Deus é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assim: 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vai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servir!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vê o a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mor, de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 você vê a luz.</a:t>
            </a:r>
            <a:b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casa de Deus é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assim: 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vê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Jesus!</a:t>
            </a:r>
            <a:endParaRPr lang="pt-BR" sz="36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9542"/>
            <a:ext cx="91440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 Aqui Deus vai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perdoar, também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vai justificar.</a:t>
            </a:r>
            <a:b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Casa de Deus é </a:t>
            </a:r>
            <a:r>
              <a:rPr lang="pt-BR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assim: Aqui </a:t>
            </a:r>
            <a:r>
              <a:rPr lang="pt-BR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 o vai </a:t>
            </a:r>
            <a:r>
              <a:rPr lang="pt-BR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chamar!</a:t>
            </a:r>
          </a:p>
          <a:p>
            <a:pPr algn="ctr"/>
            <a:endParaRPr lang="pt-B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vai poder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servir, também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vai poder amar.</a:t>
            </a:r>
            <a:b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Casa de Deus é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assim: Aqui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tem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lugar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!</a:t>
            </a:r>
            <a:endParaRPr lang="pt-BR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sonho que vem da c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ruz você </a:t>
            </a:r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vai poder sonhar.</a:t>
            </a:r>
            <a:b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 sonho de Deus tem </a:t>
            </a:r>
            <a:r>
              <a:rPr lang="pt-BR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Jesus. Aqui </a:t>
            </a:r>
            <a:r>
              <a:rPr lang="pt-BR" sz="35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você tem </a:t>
            </a:r>
            <a:r>
              <a:rPr lang="pt-BR" sz="3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lugar!</a:t>
            </a:r>
            <a:endParaRPr lang="pt-BR" sz="3500" b="0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uclecio\Desktop\DMO2016\Arri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7504"/>
            <a:ext cx="4362450" cy="43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Imagem\Gentes\Mãos\Hol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4768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47864" y="120359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MOMENTO DE</a:t>
            </a:r>
          </a:p>
          <a:p>
            <a:pPr algn="ctr"/>
            <a:r>
              <a:rPr lang="pt-BR" sz="7200" dirty="0" smtClean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CONFISSÃO</a:t>
            </a:r>
            <a:endParaRPr lang="pt-BR" sz="7200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2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93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– QUERIDO DEUS! CAMINHE CONOSCO ENQUANTO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VIAJAMOS PELA TERRA ONDE TU VIVESTE E ENSINASTE.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ABRA NOSSOS OLHOS PARA VER O SOFRIMENTO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ATUAL DOS HABITANTES DESTA TERRA.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– TAMBÉM CONCEDA FORÇA E CORAGEM PARA AGIR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ORAR POR TODOS OS QUE SOFREM NO MUNDO.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solidFill>
                <a:srgbClr val="323E1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– AMÉM!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– ASSIM DIZ O POETA NO SALMO 85: Ó SENHOR!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TENS SIDO BOM AO FAZER COM QUE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RETORNASSEM OS CATIVOS DE JACÓ.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27" y="19548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B -  PERDOASTE A MALDADE DO TEU POVO. 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SIM,  PERDOASTE TODOS OS SEUS PECADOS.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36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RESTAURA-NOS E PONHA DE LADO A TUA INDIGNAÇÃO CONTRA NÓS. VAIS PROLONGAR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TUA RAIVA POR TODAS AS GERAÇÕES?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3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- QUEREMOS VIVER NOVAMENTE, 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ISSO MOSTRA-NOS O TEU AMOR 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CONCEDE-NOS A TUA SALVAÇÃO!</a:t>
            </a:r>
            <a:endParaRPr lang="pt-BR" sz="3600" dirty="0">
              <a:solidFill>
                <a:srgbClr val="323E1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39502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60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-  DEUS FALARÁ DE PAZ AO SEU POVO.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CERTAMENTE A TUA SALVAÇÃO ESTÁ 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 PRÓXIMA DAQUELES QUE TE TEMEM.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-  O AMOR E A FIDELIDADE SE ENCONTRARÃO. 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JUSTIÇA E A PAZ SE ABRAÇARÃO.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- O SENHOR DARÁ O QUE É BOM </a:t>
            </a:r>
          </a:p>
          <a:p>
            <a:pPr algn="ctr">
              <a:spcAft>
                <a:spcPts val="0"/>
              </a:spcAft>
            </a:pPr>
            <a:r>
              <a:rPr lang="pt-BR" sz="36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 NOSSA TERRA TRARÁ UMA BOA COLHEITA.</a:t>
            </a:r>
            <a:endParaRPr lang="pt-BR" sz="36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5588"/>
            <a:ext cx="91440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REUNIDOS AQUI SÓ PRA LOUVAR AO SENHOR.</a:t>
            </a:r>
            <a:endParaRPr lang="pt-BR" sz="34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NOVAMENTE AQUI EM UNIÃO.</a:t>
            </a:r>
            <a:endParaRPr lang="pt-BR" sz="34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 NOVO HÁ DE ACONTECER.</a:t>
            </a:r>
            <a:endParaRPr lang="pt-BR" sz="34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 BOM DEUS TEM PRA NÓS.</a:t>
            </a:r>
            <a:endParaRPr lang="pt-BR" sz="34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C0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REUNIDOS AQUI SÓ PRA LOUVAR AO SENHOR.</a:t>
            </a:r>
            <a:endParaRPr lang="pt-BR" sz="34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13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3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MUNDO NOVO JESUS TEM PREPARADO PRA NÓS.</a:t>
            </a:r>
            <a:endParaRPr lang="pt-BR" sz="3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MUNDO CHEIO DE PAZ E ALEGRIA.</a:t>
            </a:r>
            <a:endParaRPr lang="pt-BR" sz="3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CRISTO ESTÁ AQUI E CONOSCO VAI FICAR.</a:t>
            </a:r>
            <a:endParaRPr lang="pt-BR" sz="3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REUNIDOS AQUI SÓ PRA LOUVAR AO SENHOR.</a:t>
            </a:r>
            <a:endParaRPr lang="pt-BR" sz="3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600" cy="51169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44408" y="0"/>
            <a:ext cx="899592" cy="51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536" y="267494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A JUSTIÇA IRÁ ADIANTE DO SENHOR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PREPARARÁ O SEU CAMINHO.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- COM HUMILDADE E PACIÊNCIA, SUPORTAMOS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DESAFIOS EM NOSSAS FAMÍLIAS, SOCIEDADE E IGREJA.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– A PARTIR DO PERDÃO DE DEUS,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GENTILEZA E AMOR, SUPERAMOS TUDO. 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- PERMANECEMOS FORTES EM NOSSA FÉ, </a:t>
            </a: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SABENDO QUE PERTENCEMOS A DEUS.</a:t>
            </a:r>
          </a:p>
          <a:p>
            <a:pPr algn="ctr">
              <a:spcAft>
                <a:spcPts val="0"/>
              </a:spcAft>
            </a:pPr>
            <a:endParaRPr lang="pt-BR" sz="1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– AMÉM!</a:t>
            </a:r>
            <a:endParaRPr lang="pt-BR" sz="280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uclécio\Downloads\Jesus\Trrindad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7494"/>
            <a:ext cx="296129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267494"/>
            <a:ext cx="86499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– SOMOS PERDOADOS EM NOME DO DEUS </a:t>
            </a:r>
          </a:p>
          <a:p>
            <a:pPr>
              <a:spcAft>
                <a:spcPts val="0"/>
              </a:spcAft>
            </a:pPr>
            <a:r>
              <a:rPr lang="pt-BR" sz="28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TRIÚNO, PAI, FILHO E ESPÍRITO SANTO!</a:t>
            </a:r>
          </a:p>
          <a:p>
            <a:pPr>
              <a:spcAft>
                <a:spcPts val="0"/>
              </a:spcAft>
            </a:pPr>
            <a:endParaRPr lang="pt-BR" sz="10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TAMBÉM RECEBEMOS UM DESAFIO </a:t>
            </a:r>
          </a:p>
          <a:p>
            <a:pPr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</a:t>
            </a: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 DISCÍPULOS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MANDAMENTO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AMEM UNS </a:t>
            </a:r>
          </a:p>
          <a:p>
            <a:pPr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 OUTROS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SUPORTEM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 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AOS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</a:t>
            </a: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AMOR</a:t>
            </a: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pt-BR" sz="10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VD - CADA </a:t>
            </a:r>
            <a:r>
              <a:rPr lang="pt-BR" sz="2800" dirty="0">
                <a:solidFill>
                  <a:srgbClr val="323E1A"/>
                </a:solidFill>
                <a:latin typeface="Impact" panose="020B0806030902050204" pitchFamily="34" charset="0"/>
              </a:rPr>
              <a:t>HISTÓRIA É UM PODEROSO TESTEMUNHO DO CHAMADO DE JESUS PARA SUPORTAR UNS AOS OUTROS </a:t>
            </a: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EM AMOR. OUÇAMOS NESTA TARDE A HISTÓRIA </a:t>
            </a:r>
            <a:r>
              <a:rPr lang="pt-BR" sz="2800" dirty="0">
                <a:solidFill>
                  <a:srgbClr val="323E1A"/>
                </a:solidFill>
                <a:latin typeface="Impact" panose="020B0806030902050204" pitchFamily="34" charset="0"/>
              </a:rPr>
              <a:t>DE ELEONOR</a:t>
            </a: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.</a:t>
            </a:r>
            <a:endParaRPr lang="pt-BR" sz="2800" dirty="0">
              <a:solidFill>
                <a:srgbClr val="323E1A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uclecio\Desktop\DMO2016\Arri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90775" y="357504"/>
            <a:ext cx="4362450" cy="43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0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ulher Palestina Fotos | Baixe imagens gratuitas na Unspla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2"/>
          <a:stretch/>
        </p:blipFill>
        <p:spPr bwMode="auto">
          <a:xfrm>
            <a:off x="2164099" y="9868"/>
            <a:ext cx="6979902" cy="513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96301"/>
            <a:ext cx="69127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 NOME É ELEONOR. TESTEMUNHEI </a:t>
            </a: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MUITA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GUERRA E VIOLÊNCIA. SOU UMA CRISTÃ ORTODOXA NA TERRA SANTA. VENHO DE UMA FAMÍLIA PROFUNDAMENTE ENRAIZADA NA ANTIGA </a:t>
            </a:r>
            <a:endParaRPr lang="pt-BR" sz="27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TRADIÇÃO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JERUSALÉM. MEU AVÔ FUNDOU </a:t>
            </a:r>
            <a:endParaRPr lang="pt-BR" sz="27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IGREJA DE SÃO JORGE. TODAVIA, EM 1948, </a:t>
            </a:r>
            <a:endParaRPr lang="pt-BR" sz="27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FOMOS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FORÇADOS A FUGIR AO INTERIOR. </a:t>
            </a:r>
            <a:endParaRPr lang="pt-BR" sz="27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 DE MEUS AVÓS E A IGREJA DE SÃO JORGE </a:t>
            </a:r>
            <a:endParaRPr lang="pt-BR" sz="27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TORNARAM UM CENTRO CULTURAL ISRAELENSE. INFELIZMENTE, </a:t>
            </a: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TANTO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MEUS AVÓS, QUANTO </a:t>
            </a:r>
            <a:endParaRPr lang="pt-BR" sz="27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27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27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MEUS PAIS FALECERAM SEM REALIZAR ESSE SONHO DE RETORNAR À ORIGEM. </a:t>
            </a:r>
            <a:endParaRPr lang="pt-BR" sz="27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rtigo “Palestina livre, mulheres livres”, por Soraya Misle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t="432" r="5538" b="-432"/>
          <a:stretch/>
        </p:blipFill>
        <p:spPr bwMode="auto">
          <a:xfrm>
            <a:off x="0" y="11751"/>
            <a:ext cx="62117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11751"/>
            <a:ext cx="79563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APESAR DA DOR E DO SOFRIMENTO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 O QUE PERDERAM, SEMPRE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FORAM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GRATOS E FALAVAM GENTILMENTE.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MEUS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PAIS ME ENSINARAM A SUPORTAR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EM AMOR, LEMBRANDO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SEMPRE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AGRADECER A QUEM FAZ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BEM. NA 6ª </a:t>
            </a: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SÉRIE A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MINHA PROFESSORA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ENVOLVEU NO SEU TRABALHO HUMANITÁRIO. 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GENTIL E AMOROSA, O QUE ME AJUDOU A VALORIZAR E AMAR O TRABALHO PARA TORNAR </a:t>
            </a:r>
            <a:endParaRPr lang="pt-BR" sz="2800" dirty="0" smtClean="0">
              <a:ln>
                <a:solidFill>
                  <a:schemeClr val="bg1"/>
                </a:solidFill>
              </a:ln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800" dirty="0">
                <a:ln>
                  <a:solidFill>
                    <a:schemeClr val="bg1"/>
                  </a:solidFill>
                </a:ln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 DOS OUTROS MELHOR, INDEPENDENTEMENTE DE RELIGIÃO, ETNIA, CLASSE SOCIAL OU NECESSIDADE. </a:t>
            </a:r>
            <a:endParaRPr lang="pt-BR" sz="2800" dirty="0">
              <a:ln>
                <a:solidFill>
                  <a:schemeClr val="bg1"/>
                </a:solidFill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1 - Mulher palestina diz que ficou 10 anos trancada pelo pai no banheiro -  notícias em Mund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3"/>
          <a:stretch/>
        </p:blipFill>
        <p:spPr bwMode="auto">
          <a:xfrm>
            <a:off x="0" y="21572"/>
            <a:ext cx="5970316" cy="51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59632" y="21572"/>
            <a:ext cx="77697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TIVE O PRIVILÉGIO DE AJUDAR CENTENAS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MULHERES EM JERUSALÉM, NA FAIXA DE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GAZA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NA CISJORDÂNIA A SUSTENTAR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SUAS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FAMÍLIAS COMO CHEFES DE FAMÍLIA.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MUITOS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DESSES PROJETOS CRESCERAM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ESPALHARAM PARA OUTRAS ÁREAS,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IMPACTANDO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POSITIVAMENTE MUITAS VIDAS. DESDE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MINHA INFÂNCIA, SEI QUE A VIDA É FRÁGIL E A PAZ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UMA GARANTIA. EU PODERIA TER DEIXADO MEU PAÍS DE ORIGEM, </a:t>
            </a: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 FIZ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ESCOLHA DE FICAR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VIVER O MANDAMENTO DE JESUS DE AMAR </a:t>
            </a:r>
            <a:endParaRPr lang="pt-BR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pt-B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COMO DEUS ME AMOU.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ifs\Música\Instrumento\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3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5368" y="3820061"/>
            <a:ext cx="447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HPD 332</a:t>
            </a:r>
            <a:endParaRPr lang="pt-BR" sz="80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802" y="411510"/>
            <a:ext cx="9144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DEUS ESTÁ 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AQUI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, ALELUIA!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TÃO CERTO COMO O AR QUE EU RESPIRO,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TÃO CERTO COMO O AMANHÃ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SE LEVANTA.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TÃO CERTO COMO EU TE FALO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PODES ME OUVIR.</a:t>
            </a:r>
          </a:p>
          <a:p>
            <a:pPr algn="ctr"/>
            <a:endParaRPr lang="pt-B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MIM / EM TI / EM NÓS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8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247" y="411510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VD</a:t>
            </a:r>
            <a:r>
              <a:rPr lang="pt-BR" sz="3400" dirty="0" smtClean="0">
                <a:solidFill>
                  <a:srgbClr val="323E1A"/>
                </a:solidFill>
                <a:effectLst/>
                <a:latin typeface="Impact"/>
                <a:ea typeface="Times New Roman"/>
              </a:rPr>
              <a:t> –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SOMOS UM POVO FELIZ GRAÇAS AO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PERDÃO </a:t>
            </a: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DE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DEUS E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AO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TESTEMUNHO DO SEU POVO. </a:t>
            </a:r>
            <a:endParaRPr lang="pt-BR" sz="3400" dirty="0" smtClean="0">
              <a:solidFill>
                <a:srgbClr val="323E1A"/>
              </a:solidFill>
              <a:latin typeface="Impac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ASSIM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, PRECISAMOS LEVANTAR </a:t>
            </a: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A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CABEÇA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E CONTINUAR A </a:t>
            </a: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NOSSA JORNADA </a:t>
            </a:r>
            <a:endParaRPr lang="pt-BR" sz="3400" dirty="0" smtClean="0">
              <a:solidFill>
                <a:srgbClr val="323E1A"/>
              </a:solidFill>
              <a:latin typeface="Impac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323E1A"/>
                </a:solidFill>
                <a:latin typeface="Impact"/>
                <a:ea typeface="Times New Roman"/>
              </a:rPr>
              <a:t>RUMO AO REINO DOS CÉUS.</a:t>
            </a:r>
          </a:p>
          <a:p>
            <a:pPr algn="ctr">
              <a:spcAft>
                <a:spcPts val="0"/>
              </a:spcAft>
            </a:pPr>
            <a:endParaRPr lang="pt-BR" sz="1200" dirty="0" smtClean="0">
              <a:solidFill>
                <a:srgbClr val="323E1A"/>
              </a:solidFill>
              <a:latin typeface="Impac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pt-BR" sz="3400" dirty="0" smtClean="0">
                <a:solidFill>
                  <a:srgbClr val="FF0000"/>
                </a:solidFill>
                <a:effectLst/>
                <a:latin typeface="Impact"/>
                <a:ea typeface="Times New Roman"/>
              </a:rPr>
              <a:t>VM – </a:t>
            </a:r>
            <a:r>
              <a:rPr lang="pt-BR" sz="3400" dirty="0" smtClean="0">
                <a:solidFill>
                  <a:srgbClr val="FF0000"/>
                </a:solidFill>
                <a:latin typeface="Impact"/>
                <a:ea typeface="Times New Roman"/>
              </a:rPr>
              <a:t>GRAÇAS POR </a:t>
            </a:r>
            <a:r>
              <a:rPr lang="pt-BR" sz="3400" dirty="0" smtClean="0">
                <a:solidFill>
                  <a:srgbClr val="FF0000"/>
                </a:solidFill>
                <a:effectLst/>
                <a:latin typeface="Impact"/>
                <a:ea typeface="Times New Roman"/>
              </a:rPr>
              <a:t>TERMOS </a:t>
            </a:r>
            <a:r>
              <a:rPr lang="pt-BR" sz="3400" dirty="0" smtClean="0">
                <a:solidFill>
                  <a:srgbClr val="FF0000"/>
                </a:solidFill>
                <a:effectLst/>
                <a:latin typeface="Impact"/>
                <a:ea typeface="Times New Roman"/>
              </a:rPr>
              <a:t>UM DEUS VIVO, </a:t>
            </a:r>
            <a:r>
              <a:rPr lang="pt-BR" sz="3400" dirty="0" smtClean="0">
                <a:solidFill>
                  <a:srgbClr val="FF0000"/>
                </a:solidFill>
                <a:effectLst/>
                <a:latin typeface="Impact"/>
                <a:ea typeface="Times New Roman"/>
              </a:rPr>
              <a:t>QUE </a:t>
            </a:r>
            <a:r>
              <a:rPr lang="pt-BR" sz="3400" dirty="0" smtClean="0">
                <a:solidFill>
                  <a:srgbClr val="FF0000"/>
                </a:solidFill>
                <a:effectLst/>
                <a:latin typeface="Impact"/>
                <a:ea typeface="Times New Roman"/>
              </a:rPr>
              <a:t>CAMINHA AO NOSSO LADO, QUE NOS TRAZ UMA PALAVRA </a:t>
            </a:r>
            <a:r>
              <a:rPr lang="pt-BR" sz="3400" dirty="0" smtClean="0">
                <a:solidFill>
                  <a:srgbClr val="FF0000"/>
                </a:solidFill>
                <a:effectLst/>
                <a:latin typeface="Impact"/>
                <a:ea typeface="Times New Roman"/>
              </a:rPr>
              <a:t>DE </a:t>
            </a:r>
            <a:r>
              <a:rPr lang="pt-BR" sz="3400" dirty="0" smtClean="0">
                <a:solidFill>
                  <a:srgbClr val="FF0000"/>
                </a:solidFill>
                <a:effectLst/>
                <a:latin typeface="Impact"/>
                <a:ea typeface="Times New Roman"/>
              </a:rPr>
              <a:t>ÂNIMO. VAMOS ESCUTÁ-LO COM ATENÇÃO. </a:t>
            </a:r>
          </a:p>
        </p:txBody>
      </p:sp>
    </p:spTree>
    <p:extLst>
      <p:ext uri="{BB962C8B-B14F-4D97-AF65-F5344CB8AC3E}">
        <p14:creationId xmlns:p14="http://schemas.microsoft.com/office/powerpoint/2010/main" val="33921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clécio\Pictures\Chamada\Sig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"/>
            <a:ext cx="5184576" cy="40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3795886"/>
            <a:ext cx="9144000" cy="96949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7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EFÉSIOS 4.1-7</a:t>
            </a:r>
            <a:endParaRPr lang="pt-BR" sz="57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48923" y="144090"/>
            <a:ext cx="52842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SEJAM TODOS/AS</a:t>
            </a:r>
          </a:p>
          <a:p>
            <a:pPr algn="ctr"/>
            <a:r>
              <a:rPr lang="pt-BR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BEM VINDOS/AS!</a:t>
            </a:r>
          </a:p>
          <a:p>
            <a:pPr algn="ctr"/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obra de arte apresenta mulheres palestinas com seus trajes típicos.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 rosto delas está o seu e o meu.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Elas encontram refúgio sob a oliveira</a:t>
            </a:r>
          </a:p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</a:t>
            </a:r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ara meditar e orar, esperando frutos.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"/>
            <a:ext cx="3648165" cy="514350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995936" y="1707654"/>
            <a:ext cx="4824536" cy="11304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HALIMA AZIS, 25 ANOS,</a:t>
            </a:r>
          </a:p>
          <a:p>
            <a:pPr algn="ctr"/>
            <a:r>
              <a:rPr lang="pt-BR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ARTISTA PLÁSTICA, ALEMÃ, </a:t>
            </a:r>
          </a:p>
          <a:p>
            <a:pPr algn="ctr"/>
            <a:r>
              <a:rPr lang="pt-BR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rPr>
              <a:t>DE ORIGEM PALESTINA.</a:t>
            </a:r>
            <a:endParaRPr lang="pt-BR" dirty="0">
              <a:solidFill>
                <a:schemeClr val="accent3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23478"/>
            <a:ext cx="8784976" cy="478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“Eu, pois, prisioneiro no Senhor, rogo-vos que leveis uma vida digna da vocação a que fostes chamados, com toda </a:t>
            </a:r>
            <a:endParaRPr lang="pt-BR" sz="2800" b="1" i="1" dirty="0" smtClean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i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 </a:t>
            </a:r>
            <a:r>
              <a:rPr lang="pt-BR" sz="28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humildade e mansidão, com paciência, suportando-vos uns aos outros em amor, fazendo todo o esforço para manter a unidade do Espírito no vínculo da paz. Há um só corpo e um só Espírito, assim como fostes chamados para uma só esperança da vossa vocação, um só Senhor, uma só fé, um só batismo, um só Deus e Pai de todos, que é sobre todos, por todos e em todos. Mas cada um de nós recebeu a graça segundo a medida do dom de Cristo”.</a:t>
            </a:r>
            <a:endParaRPr lang="pt-BR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ifs\Música\Instrumento\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3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5368" y="3820061"/>
            <a:ext cx="447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LCI</a:t>
            </a:r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150</a:t>
            </a:r>
            <a:endParaRPr lang="pt-BR" sz="80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2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1151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 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BUSCAI PRIMEIRO O REINO DE DEUS... </a:t>
            </a: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SUA JUSTIÇA. E, TODAS ESTAS COISAS </a:t>
            </a: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VOS SERÃO ACRESCENTADAS.</a:t>
            </a:r>
          </a:p>
          <a:p>
            <a:pPr algn="ctr"/>
            <a:endParaRPr lang="pt-BR" sz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ALELUIA !</a:t>
            </a:r>
          </a:p>
          <a:p>
            <a:pPr algn="ctr"/>
            <a:endParaRPr lang="pt-BR" sz="12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NÃO SÓ DE PÃO O HOMEM VIVERÁ, </a:t>
            </a:r>
          </a:p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MAS DE TODA PALAVRA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PROCEDE DA BOCA DE DEUS.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5486"/>
            <a:ext cx="6192688" cy="36691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40839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TEÓLOGA CLERIS REGINA SEFFRIN</a:t>
            </a:r>
          </a:p>
          <a:p>
            <a:pPr algn="ctr"/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ANCIONATO RECANTO DO SOSSEGO</a:t>
            </a:r>
            <a:endParaRPr lang="pt-BR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uclecio\Desktop\DMO2016\Arri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7504"/>
            <a:ext cx="4362450" cy="43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6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7209" y="-1997210"/>
            <a:ext cx="5143500" cy="91379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1419622"/>
            <a:ext cx="91379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HOMENAGEM</a:t>
            </a:r>
            <a:endParaRPr lang="pt-BR" sz="11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Imagem\Abstrato\ao.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8" y="0"/>
            <a:ext cx="8265076" cy="51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25606" y="33950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INTERCESSÃO</a:t>
            </a:r>
          </a:p>
          <a:p>
            <a:pPr algn="ctr"/>
            <a:r>
              <a:rPr lang="pt-BR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&amp; OFERTÓRIO</a:t>
            </a:r>
          </a:p>
        </p:txBody>
      </p:sp>
    </p:spTree>
    <p:extLst>
      <p:ext uri="{BB962C8B-B14F-4D97-AF65-F5344CB8AC3E}">
        <p14:creationId xmlns:p14="http://schemas.microsoft.com/office/powerpoint/2010/main" val="39940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95486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6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- REUNIDOS PELO ESPÍRITO SANTO, ORAMOS AGORA PELO </a:t>
            </a:r>
            <a:endParaRPr lang="pt-BR" sz="26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 </a:t>
            </a:r>
            <a:r>
              <a:rPr lang="pt-BR" sz="26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PELOS SEUS NECESSITADOS. APÓS CADA PETIÇÃO, </a:t>
            </a:r>
            <a:endParaRPr lang="pt-BR" sz="26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VAMOS JUNTOS CANTAR</a:t>
            </a:r>
            <a:r>
              <a:rPr lang="pt-BR" sz="26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“ENVIA O TEU ESPÍRITO, </a:t>
            </a:r>
            <a:endParaRPr lang="pt-BR" sz="26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SENHOR, </a:t>
            </a:r>
            <a:r>
              <a:rPr lang="pt-BR" sz="26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RENOVA A FACE DA TERRA”. 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- SENHOR! FAÇA-NOS TESTEMUNHAS DA PAZ E DA JUSTIÇA. </a:t>
            </a:r>
            <a:endParaRPr lang="pt-BR" sz="2600" dirty="0" smtClean="0">
              <a:solidFill>
                <a:srgbClr val="323E1A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 </a:t>
            </a: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NOSSOS OLHOS PARA QUE POSSAMOS VER AS COISAS </a:t>
            </a:r>
            <a:endParaRPr lang="pt-BR" sz="2600" dirty="0" smtClean="0">
              <a:solidFill>
                <a:srgbClr val="323E1A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</a:t>
            </a: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VÊS. ORAMOS PARA QUE TANTO OS GOVERNOS, </a:t>
            </a:r>
            <a:endParaRPr lang="pt-BR" sz="2600" dirty="0" smtClean="0">
              <a:solidFill>
                <a:srgbClr val="323E1A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AS </a:t>
            </a: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NOSSAS IGREJAS CRIEM LUGARES SEGUROS </a:t>
            </a:r>
            <a:endParaRPr lang="pt-BR" sz="2600" dirty="0" smtClean="0">
              <a:solidFill>
                <a:srgbClr val="323E1A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PESSOAS, </a:t>
            </a:r>
            <a:r>
              <a:rPr lang="pt-BR" sz="2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 MULHERES E CRIANÇAS QUE </a:t>
            </a:r>
            <a:endParaRPr lang="pt-BR" sz="2600" dirty="0" smtClean="0">
              <a:solidFill>
                <a:srgbClr val="323E1A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SOFREM</a:t>
            </a: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26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CONDUZA-NOS A </a:t>
            </a:r>
            <a:r>
              <a:rPr lang="pt-BR" sz="26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VIDA DIGNA DE NOSSO CHAMADO.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26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- ENVIA O TEU ESPÍRITO, SENHOR E RENOVA A FACE DA TERRA.</a:t>
            </a:r>
          </a:p>
        </p:txBody>
      </p:sp>
    </p:spTree>
    <p:extLst>
      <p:ext uri="{BB962C8B-B14F-4D97-AF65-F5344CB8AC3E}">
        <p14:creationId xmlns:p14="http://schemas.microsoft.com/office/powerpoint/2010/main" val="4514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66" y="19548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SENHOR! QUANDO CRIANÇA TIVESTE QUE FUGIR DE UM MASSACRE </a:t>
            </a:r>
            <a:endParaRPr lang="pt-BR" sz="24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4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BELÉM. ASSIM, </a:t>
            </a:r>
            <a:r>
              <a:rPr lang="pt-BR" sz="24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CONHECES A SITUAÇÃO DOS REFUGIADOS. </a:t>
            </a:r>
            <a:endParaRPr lang="pt-BR" sz="24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4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NESTES </a:t>
            </a:r>
            <a:r>
              <a:rPr lang="pt-BR" sz="24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TEMPOS DIFÍCEIS. ORIENTE E PROTEJA AS PESSOAS DESLOCADAS. TRAGA-OS </a:t>
            </a:r>
            <a:r>
              <a:rPr lang="pt-BR" sz="24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BR" sz="24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LOCAIS SEGUROS E ORIENTE AS AÇÕES DOS LÍDERES PARA QUE </a:t>
            </a:r>
            <a:r>
              <a:rPr lang="pt-BR" sz="24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4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NECESSIDADES SEJAM ATENDIDAS. CONDUZA-NOS A UMA VIDA </a:t>
            </a:r>
            <a:endParaRPr lang="pt-BR" sz="24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4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DIGNA </a:t>
            </a:r>
            <a:r>
              <a:rPr lang="pt-BR" sz="24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NOSSO CHAMADO.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24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- ENVIA O TEU ESPÍRITO, SENHOR E RENOVA A FACE DA TERRA.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24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VD - QUERIDO DEUS! </a:t>
            </a:r>
            <a:r>
              <a:rPr lang="pt-BR" sz="24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TEU </a:t>
            </a:r>
            <a:r>
              <a:rPr lang="pt-BR" sz="24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FILHO </a:t>
            </a:r>
            <a:r>
              <a:rPr lang="pt-BR" sz="24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</a:t>
            </a:r>
            <a:r>
              <a:rPr lang="pt-BR" sz="24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OROU PARA QUE SEUS SEGUIDORES FOSSEM UM, COMO TU ÉS UM. ASSIM, ENSINA-NOS A TRATAR </a:t>
            </a:r>
            <a:endParaRPr lang="pt-BR" sz="2400" dirty="0" smtClean="0">
              <a:solidFill>
                <a:srgbClr val="323E1A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400" dirty="0" smtClean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400" dirty="0">
                <a:solidFill>
                  <a:srgbClr val="323E1A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PESSOAS COM JUSTIÇA, IMPARCIALIDADE E AMOR, MESMO QUE FALEMOS, VIVAMOS E OREMOS DE MANEIRA DIFERENTE. ABENÇOE A TUA IGREJA ONDE QUER QUE ESTEJA. CONDUZA-NOS A UMA VIDA DIGNA DE NOSSO CHAMADO.</a:t>
            </a:r>
          </a:p>
        </p:txBody>
      </p:sp>
    </p:spTree>
    <p:extLst>
      <p:ext uri="{BB962C8B-B14F-4D97-AF65-F5344CB8AC3E}">
        <p14:creationId xmlns:p14="http://schemas.microsoft.com/office/powerpoint/2010/main" val="13082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09593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- ENVIA O TEU ESPÍRITO, SENHOR E RENOVA A FACE DA TERRA.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COMO PODEMOS SER SUFICIENTES NA GRATIDÃO?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SABEMOS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TODAS AS NOSSAS BÊNÇÃOS VÊM DE TI.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DÁ-NOS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GRAÇA SEGUNDO A MEDIDA DO DOM DE CRISTO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ENCHE OS NOSSOS CORAÇÕES DE ALEGRIA. OFERECEMOS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ORAÇÕES, CONFIANDO QUE TU AS OUVIRÁS E RESPONDERÁS. LEVANTAMOS TAMBÉM NOSSA OFERTA DE GRATIDÃO ÀQUELES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PASSAM POR NECESSIDADES. EM NOME DE DEUS, </a:t>
            </a:r>
            <a:endParaRPr lang="pt-BR" sz="28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28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CRIADOR</a:t>
            </a:r>
            <a:r>
              <a:rPr lang="pt-BR" sz="28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FILHO E ESPÍRITO SANTO.</a:t>
            </a:r>
          </a:p>
          <a:p>
            <a:pPr algn="ctr">
              <a:spcAft>
                <a:spcPts val="0"/>
              </a:spcAft>
            </a:pPr>
            <a:r>
              <a:rPr lang="pt-BR" sz="10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pt-BR" sz="28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 – AMÉM!</a:t>
            </a:r>
          </a:p>
        </p:txBody>
      </p:sp>
    </p:spTree>
    <p:extLst>
      <p:ext uri="{BB962C8B-B14F-4D97-AF65-F5344CB8AC3E}">
        <p14:creationId xmlns:p14="http://schemas.microsoft.com/office/powerpoint/2010/main" val="26757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25" y="0"/>
            <a:ext cx="4667335" cy="408391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8" y="2715766"/>
            <a:ext cx="485241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COLOQUE SEU</a:t>
            </a:r>
          </a:p>
          <a:p>
            <a:pPr algn="ctr"/>
            <a:r>
              <a:rPr lang="pt-B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NOME COMPLETO</a:t>
            </a:r>
          </a:p>
          <a:p>
            <a:pPr algn="ctr"/>
            <a:r>
              <a:rPr lang="pt-B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 BILHETE!</a:t>
            </a:r>
            <a:endParaRPr lang="pt-BR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88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uclecio\Desktop\DMO2016\Arri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90775" y="357504"/>
            <a:ext cx="4362450" cy="43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86359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Impact" panose="020B0806030902050204" pitchFamily="34" charset="0"/>
              </a:rPr>
              <a:t>P – NO DIA MUNDIAL DE ORAÇÃO DE 2023, NAS DIFERENTES COMUNIDADES E CELEBRAÇÕES FORAM ARRECADADAS </a:t>
            </a:r>
          </a:p>
          <a:p>
            <a:pPr algn="ctr"/>
            <a:r>
              <a:rPr lang="pt-BR" sz="2800" dirty="0" smtClean="0">
                <a:latin typeface="Impact" panose="020B0806030902050204" pitchFamily="34" charset="0"/>
              </a:rPr>
              <a:t>INÚMERAS OFERTAS, AS QUAIS FORAM CONDUZIDAS </a:t>
            </a:r>
          </a:p>
          <a:p>
            <a:pPr algn="ctr"/>
            <a:r>
              <a:rPr lang="pt-BR" sz="2800" dirty="0" smtClean="0">
                <a:latin typeface="Impact" panose="020B0806030902050204" pitchFamily="34" charset="0"/>
              </a:rPr>
              <a:t>ÀS SEGUINTES INSTITUIÇÕES:</a:t>
            </a:r>
          </a:p>
          <a:p>
            <a:pPr algn="ctr"/>
            <a:endParaRPr lang="pt-BR" sz="1000" dirty="0" smtClean="0">
              <a:latin typeface="Impact" panose="020B080603090205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VD - PROJETO CENTRO PARA CRIANÇAS E ADOLESCENTES </a:t>
            </a:r>
            <a:b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</a:b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EM VILA FORMOSA/SP, PROJETO ALIMENTANDO SONHOS E TRANSFORMANDO VIDAS</a:t>
            </a:r>
            <a:r>
              <a:rPr lang="pt-BR" sz="2800" dirty="0">
                <a:solidFill>
                  <a:srgbClr val="323E1A"/>
                </a:solidFill>
                <a:latin typeface="Impact" panose="020B0806030902050204" pitchFamily="34" charset="0"/>
              </a:rPr>
              <a:t> </a:t>
            </a: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EM BRASÍLIA/DF E</a:t>
            </a:r>
            <a:r>
              <a:rPr lang="pt-BR" sz="2800" dirty="0">
                <a:solidFill>
                  <a:srgbClr val="323E1A"/>
                </a:solidFill>
                <a:latin typeface="Impact" panose="020B0806030902050204" pitchFamily="34" charset="0"/>
              </a:rPr>
              <a:t> </a:t>
            </a: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PROJETO RENOVAR</a:t>
            </a:r>
            <a:b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</a:b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EM SOROCABA/SP, CADA QUAL RECEBEU R$20.500,00.</a:t>
            </a:r>
            <a:endParaRPr lang="pt-BR" sz="2800" dirty="0">
              <a:solidFill>
                <a:srgbClr val="323E1A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7888" y="555526"/>
            <a:ext cx="9144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31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– PREPARE-SE À OFERTA NESTA CELEBRAÇÃO. </a:t>
            </a:r>
            <a:endParaRPr lang="pt-BR" sz="31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NESTE </a:t>
            </a:r>
            <a:r>
              <a:rPr lang="pt-BR" sz="31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 </a:t>
            </a:r>
            <a:r>
              <a:rPr lang="pt-BR" sz="31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SERÃO </a:t>
            </a:r>
            <a:r>
              <a:rPr lang="pt-BR" sz="31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CONTEMPLADAS AS SEGUINTES INSTITUIÇÕES </a:t>
            </a:r>
            <a:r>
              <a:rPr lang="pt-BR" sz="31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3100" dirty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ASSISTÊNCIA SOCIAL</a:t>
            </a:r>
            <a:r>
              <a:rPr lang="pt-BR" sz="3100" dirty="0" smtClean="0"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spcAft>
                <a:spcPts val="0"/>
              </a:spcAft>
            </a:pPr>
            <a:endParaRPr lang="pt-BR" sz="1000" dirty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VM - PROJETO ALEGRIA E </a:t>
            </a:r>
            <a:r>
              <a:rPr lang="pt-BR" sz="31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ESPERANÇA </a:t>
            </a:r>
            <a:endParaRPr lang="pt-BR" sz="3100" dirty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SANTA CRUZ DO SUL/RS, CUJO OBJETIVO É ATENDER CRIANÇAS E ADOLESCENTES, PROMOVENDO </a:t>
            </a:r>
            <a:endParaRPr lang="pt-BR" sz="31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31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CONVIVÊNCIA, DESENVOLVER HABILIDADES </a:t>
            </a:r>
            <a:endParaRPr lang="pt-BR" sz="3100" dirty="0" smtClean="0">
              <a:solidFill>
                <a:srgbClr val="FF0000"/>
              </a:solidFill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pt-BR" sz="3100" dirty="0" smtClean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ARTÍSTICAS </a:t>
            </a:r>
            <a:r>
              <a:rPr lang="pt-BR" sz="3100" dirty="0">
                <a:solidFill>
                  <a:srgbClr val="FF000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MUSICAIS, DIMINUINDO A VIOLÊNCIA.</a:t>
            </a:r>
          </a:p>
        </p:txBody>
      </p:sp>
    </p:spTree>
    <p:extLst>
      <p:ext uri="{BB962C8B-B14F-4D97-AF65-F5344CB8AC3E}">
        <p14:creationId xmlns:p14="http://schemas.microsoft.com/office/powerpoint/2010/main" val="35201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8295" y="339502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VD - PROJETO REPÚBLICA DE JOVENS ANGLICANOS SOLIDÁRIOS </a:t>
            </a:r>
          </a:p>
          <a:p>
            <a:pPr algn="ctr"/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EM</a:t>
            </a:r>
            <a:r>
              <a:rPr lang="pt-BR" sz="2800" dirty="0">
                <a:solidFill>
                  <a:srgbClr val="323E1A"/>
                </a:solidFill>
                <a:latin typeface="Impact" panose="020B0806030902050204" pitchFamily="34" charset="0"/>
              </a:rPr>
              <a:t> </a:t>
            </a:r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CAMPO GRANDE/MS, QUE TEM POR FINALIDADE DAR </a:t>
            </a:r>
          </a:p>
          <a:p>
            <a:pPr algn="ctr"/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APOIO E MORADIA SUBSIDIADA A JOVENS DO SEXO MASCULINO EGRESSOS DE ABRIGOS, EM SITUAÇÃO DE VULNERABILIDADE </a:t>
            </a:r>
          </a:p>
          <a:p>
            <a:pPr algn="ctr"/>
            <a:r>
              <a:rPr lang="pt-BR" sz="2800" dirty="0" smtClean="0">
                <a:solidFill>
                  <a:srgbClr val="323E1A"/>
                </a:solidFill>
                <a:latin typeface="Impact" panose="020B0806030902050204" pitchFamily="34" charset="0"/>
              </a:rPr>
              <a:t>E QUE NÃO POSSUEM MEIOS PARA AUTOSSUSTENTO.</a:t>
            </a:r>
          </a:p>
          <a:p>
            <a:pPr algn="ctr"/>
            <a:endParaRPr lang="pt-BR" sz="1000" kern="100" dirty="0" smtClean="0">
              <a:latin typeface="Impact" panose="020B080603090205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pt-BR" sz="2800" dirty="0" smtClean="0">
                <a:latin typeface="Impact" panose="020B0806030902050204" pitchFamily="34" charset="0"/>
              </a:rPr>
              <a:t>P – AINDA, PROJETO MÃO AMIGA EM PRESIDENTE PRUDENTE/SP,</a:t>
            </a:r>
          </a:p>
          <a:p>
            <a:pPr marL="514350" indent="0" algn="ctr">
              <a:buNone/>
            </a:pPr>
            <a:r>
              <a:rPr lang="pt-BR" sz="2800" dirty="0" smtClean="0">
                <a:latin typeface="Impact" panose="020B0806030902050204" pitchFamily="34" charset="0"/>
              </a:rPr>
              <a:t>COM 110 CRIANÇAS E ADOLESCENTES, PROMOVENDO PRÁTICAS SOCIOEDUCATIVAS COMO ESPORTE, MÚSICA, </a:t>
            </a:r>
          </a:p>
          <a:p>
            <a:pPr marL="514350" indent="0" algn="ctr">
              <a:buNone/>
            </a:pPr>
            <a:r>
              <a:rPr lang="pt-BR" sz="2800" dirty="0" smtClean="0">
                <a:latin typeface="Impact" panose="020B0806030902050204" pitchFamily="34" charset="0"/>
              </a:rPr>
              <a:t>ARTE E CULTURA, JUNTO À FORMAÇÃO CIDADÃ </a:t>
            </a:r>
          </a:p>
          <a:p>
            <a:pPr marL="514350" indent="0" algn="ctr">
              <a:buNone/>
            </a:pPr>
            <a:r>
              <a:rPr lang="pt-BR" sz="2800" dirty="0" smtClean="0">
                <a:latin typeface="Impact" panose="020B0806030902050204" pitchFamily="34" charset="0"/>
              </a:rPr>
              <a:t>E RESPONSABILIDADE SOCIAL.</a:t>
            </a:r>
            <a:endParaRPr lang="pt-BR" sz="28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Euclecio\Downloads\Ofe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IF balões para aniversário ou outra celebração - 60 GIFs | USAGIF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5486"/>
            <a:ext cx="5324599" cy="41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89" y="3911876"/>
            <a:ext cx="91450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ESCOLHA O SEU BALÃO!</a:t>
            </a:r>
            <a:endParaRPr lang="pt-BR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86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ifs\Música\Instrumento\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3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5368" y="3820061"/>
            <a:ext cx="447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LCI 2</a:t>
            </a:r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90</a:t>
            </a:r>
            <a:endParaRPr lang="pt-BR" sz="8000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851670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CHUVAS DE BÊNÇÃOS TEREMOS. É A PROMESSA DE DEUS.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TEMPOS BENDITOS TRAZENDO CHUVAS DE BÊNÇÃOS DOS CÉUS.</a:t>
            </a:r>
          </a:p>
          <a:p>
            <a:pPr algn="ctr"/>
            <a:endParaRPr lang="pt-BR" sz="1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CHUVAS DE BÊNÇÃOS, CHUVAS DE BÊNÇÃOS DOS CÉUS!</a:t>
            </a:r>
            <a:b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GOTAS BENDITAS JÁ TEMOS. CHUVAS PEDIMOS A DEUS.</a:t>
            </a:r>
          </a:p>
          <a:p>
            <a:pPr algn="ctr"/>
            <a:endParaRPr lang="pt-BR" sz="1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CHUVAS DE BÊNÇÃOS TEREMOS, VIDA COM PAZ E PERDÃO. </a:t>
            </a:r>
            <a:b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OS PECADORES INDIGNOS GRAÇA DOS CÉUS OBTERÃO.</a:t>
            </a:r>
            <a:endParaRPr lang="pt-B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04"/>
            <a:ext cx="1238250" cy="184826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67" y="90256"/>
            <a:ext cx="1238250" cy="18482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2" y="32101"/>
            <a:ext cx="1238250" cy="18482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03" y="100523"/>
            <a:ext cx="1238250" cy="18482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44" y="123478"/>
            <a:ext cx="1238250" cy="18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885953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rgbClr val="FFFF00"/>
                </a:solidFill>
                <a:latin typeface="Impact" panose="020B0806030902050204" pitchFamily="34" charset="0"/>
              </a:rPr>
              <a:t>CHUVAS DE BÊNÇÃOS TEREMOS. MANDA-NOS JÁ, Ó SENHOR! </a:t>
            </a:r>
            <a:br>
              <a:rPr lang="pt-BR" sz="28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pt-BR" sz="2800" dirty="0" smtClean="0">
                <a:solidFill>
                  <a:srgbClr val="FFFF00"/>
                </a:solidFill>
                <a:latin typeface="Impact" panose="020B0806030902050204" pitchFamily="34" charset="0"/>
              </a:rPr>
              <a:t>DÁ-NOS OS FRUTOS BENDITOS DESSA PROMESSA DE AMOR.</a:t>
            </a:r>
            <a:endParaRPr lang="pt-BR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pt-BR" sz="1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CHUVAS DE BÊNÇÃOS, CHUVAS DE BÊNÇÃOS DOS CÉUS!</a:t>
            </a:r>
            <a:b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GOTAS BENDITAS JÁ TEMOS. CHUVAS PEDIMOS A DEUS.</a:t>
            </a:r>
          </a:p>
          <a:p>
            <a:pPr algn="ctr"/>
            <a:endParaRPr lang="pt-BR" sz="11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2800" dirty="0" smtClean="0">
                <a:solidFill>
                  <a:srgbClr val="FFFF00"/>
                </a:solidFill>
                <a:latin typeface="Impact" panose="020B0806030902050204" pitchFamily="34" charset="0"/>
              </a:rPr>
              <a:t>CHUVAS DE BÊNÇÃOS TEREMOS, CHUVAS MANDADAS DOS CÉUS.</a:t>
            </a:r>
            <a:br>
              <a:rPr lang="pt-BR" sz="2800" dirty="0" smtClean="0">
                <a:solidFill>
                  <a:srgbClr val="FFFF00"/>
                </a:solidFill>
                <a:latin typeface="Impact" panose="020B0806030902050204" pitchFamily="34" charset="0"/>
              </a:rPr>
            </a:br>
            <a:r>
              <a:rPr lang="pt-BR" sz="2800" dirty="0" smtClean="0">
                <a:solidFill>
                  <a:srgbClr val="FFFF00"/>
                </a:solidFill>
                <a:latin typeface="Impact" panose="020B0806030902050204" pitchFamily="34" charset="0"/>
              </a:rPr>
              <a:t>BÊNÇÃOS A TODOS OS CRENTES. BÊNÇÃOS DO NOSSO BOM DEUS.</a:t>
            </a:r>
            <a:endParaRPr lang="pt-BR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04"/>
            <a:ext cx="1238250" cy="18482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72" y="32101"/>
            <a:ext cx="1238250" cy="184826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03" y="100523"/>
            <a:ext cx="1238250" cy="184826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567" y="90256"/>
            <a:ext cx="1238250" cy="18482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044" y="123478"/>
            <a:ext cx="1238250" cy="18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stourou A Bexiga Balao Estourou GIF - Estourou A Bexiga Balao Estourou  Estourou - Discover &amp;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4" y="1131590"/>
            <a:ext cx="4011908" cy="4011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31640" y="195486"/>
            <a:ext cx="91450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COLOQUE O BILHETE</a:t>
            </a:r>
          </a:p>
          <a:p>
            <a:pPr algn="ctr"/>
            <a:r>
              <a:rPr lang="pt-BR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r>
              <a:rPr lang="pt-B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SEU BALÃO </a:t>
            </a:r>
          </a:p>
          <a:p>
            <a:pPr algn="ctr"/>
            <a:r>
              <a:rPr lang="pt-B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DEPOIS </a:t>
            </a:r>
            <a:r>
              <a:rPr lang="pt-BR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ENCHA-O</a:t>
            </a:r>
            <a:r>
              <a:rPr lang="pt-BR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pt-BR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06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uclecio\Desktop\DMO2016\Símbolo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9502"/>
            <a:ext cx="60486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ifs\Música\Instrumento\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3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5368" y="3820061"/>
            <a:ext cx="447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HPD 423</a:t>
            </a:r>
            <a:endParaRPr lang="pt-BR" sz="800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6749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AO ORARMOS, SENHOR,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VEM ENCHER-NOS COM TEU AMOR,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 UM MUNDO AGITADO ESQUECER,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CADA DIA TUA VIDA VIVER.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NOSSA VIDA VEM POIS TRANSFORMAR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REFRIGÉRIO P'RA ALMA NOS DAR.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AGORA, COM OUTROS IRMÃOS,</a:t>
            </a:r>
            <a:b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NOS UNIMOS AQUI EM ORAÇÃO.</a:t>
            </a:r>
            <a:endParaRPr lang="pt-BR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uclecio\Desktop\DMO2016\Arri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57504"/>
            <a:ext cx="4362450" cy="43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648" y="41151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– QUERIDO DEUS! AGRADECEMOS PELO MOMENTO </a:t>
            </a:r>
          </a:p>
          <a:p>
            <a:pPr algn="ctr"/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COMUNHÃO CONTIGO E COM OS IRMÃOS.</a:t>
            </a:r>
          </a:p>
          <a:p>
            <a:pPr algn="ctr"/>
            <a:endParaRPr lang="pt-BR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VM – TAMBÉM AGRADECEMOS PELA OPORTUNIDADE 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DE VIVER O ECUMENISMO AQUI E COM GENTE DOUTRO CONTINENTE, PERCEBENDO E RESPEITANDO DIFERENÇAS.</a:t>
            </a:r>
          </a:p>
          <a:p>
            <a:pPr algn="ctr"/>
            <a:endParaRPr lang="pt-BR" sz="1000" dirty="0" smtClean="0">
              <a:solidFill>
                <a:srgbClr val="FF0000"/>
              </a:solidFill>
              <a:latin typeface="Impact" panose="020B0806030902050204" pitchFamily="34" charset="0"/>
            </a:endParaRPr>
          </a:p>
          <a:p>
            <a:pPr algn="ctr"/>
            <a:r>
              <a:rPr lang="pt-BR" sz="3200" dirty="0" smtClean="0">
                <a:solidFill>
                  <a:srgbClr val="323E1A"/>
                </a:solidFill>
                <a:latin typeface="Impact" panose="020B0806030902050204" pitchFamily="34" charset="0"/>
              </a:rPr>
              <a:t>VD </a:t>
            </a:r>
            <a:r>
              <a:rPr lang="pt-BR" sz="3200" dirty="0">
                <a:solidFill>
                  <a:srgbClr val="323E1A"/>
                </a:solidFill>
                <a:latin typeface="Impact" panose="020B0806030902050204" pitchFamily="34" charset="0"/>
              </a:rPr>
              <a:t>– </a:t>
            </a:r>
            <a:r>
              <a:rPr lang="pt-BR" sz="3200" dirty="0" smtClean="0">
                <a:solidFill>
                  <a:srgbClr val="323E1A"/>
                </a:solidFill>
                <a:latin typeface="Impact" panose="020B0806030902050204" pitchFamily="34" charset="0"/>
              </a:rPr>
              <a:t>TODOS OS NOSSOS PEDIDOS IMEDIATOS </a:t>
            </a:r>
          </a:p>
          <a:p>
            <a:pPr algn="ctr"/>
            <a:r>
              <a:rPr lang="pt-BR" sz="3200" dirty="0" smtClean="0">
                <a:solidFill>
                  <a:srgbClr val="323E1A"/>
                </a:solidFill>
                <a:latin typeface="Impact" panose="020B0806030902050204" pitchFamily="34" charset="0"/>
              </a:rPr>
              <a:t>E FUTUROS COLOCAMOS NA TUA ORAÇÃO</a:t>
            </a:r>
          </a:p>
          <a:p>
            <a:pPr algn="ctr"/>
            <a:r>
              <a:rPr lang="pt-BR" sz="3200" dirty="0" smtClean="0">
                <a:solidFill>
                  <a:srgbClr val="323E1A"/>
                </a:solidFill>
                <a:latin typeface="Impact" panose="020B0806030902050204" pitchFamily="34" charset="0"/>
              </a:rPr>
              <a:t>AO DIZER EM CONJUNTO...</a:t>
            </a:r>
            <a:endParaRPr lang="pt-BR" sz="3200" dirty="0">
              <a:solidFill>
                <a:srgbClr val="323E1A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347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PAI NOSSO QUE ESTÁS NOS CÉUS.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SANTIFICADO SEJA O TEU NOME.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VENHA O TEU REINO.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SEJA FEITA A TUA VONTADE, 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 NA TERRA COMO NO CÉU.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PÃO NOSSO DE CADA DIA NOS DÁ HOJE.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PERDOA-NOS AS NOSSAS DÍVIDAS, 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ASSIM COMO NÓS TAMBÉM PERDOAMOS AOS NOSSOS DEVEDORES.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NÃO NOS DEIXES CAIR EM TENTAÇÃO.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MAS LIVRA-NOS DO MAL.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POIS, TEU É O REINO, O PODER </a:t>
            </a:r>
          </a:p>
          <a:p>
            <a:pPr algn="ctr"/>
            <a:r>
              <a:rPr lang="pt-BR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A GLÓRIA, PARA SEMPRE. AMÉM.</a:t>
            </a:r>
          </a:p>
        </p:txBody>
      </p:sp>
    </p:spTree>
    <p:extLst>
      <p:ext uri="{BB962C8B-B14F-4D97-AF65-F5344CB8AC3E}">
        <p14:creationId xmlns:p14="http://schemas.microsoft.com/office/powerpoint/2010/main" val="18648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" y="41151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PASTOR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O CAMINHO SEJA BRANDO AOS TEUS PÉS.</a:t>
            </a:r>
            <a:b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O VENTO SOPRE LEVE EM TEUS OMBROS.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O SOL BRILHE CÁLIDO SOBRE TUA FACE.</a:t>
            </a:r>
            <a:b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AS CHUVAS CAIAM SERENAS EM TEUS CAMPOS.</a:t>
            </a:r>
          </a:p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E, ATÉ QUE NOS ENCONTREMOS DE NOVO,</a:t>
            </a:r>
            <a:b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DEUS TE GUARDE NA PALMA DE SUA MÃO.</a:t>
            </a:r>
          </a:p>
          <a:p>
            <a:pPr algn="ctr"/>
            <a:r>
              <a:rPr lang="pt-BR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AMÉM!</a:t>
            </a:r>
            <a:endParaRPr lang="pt-BR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4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Gifs\Música\Instrumento\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234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05368" y="3820061"/>
            <a:ext cx="4471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HPD 373</a:t>
            </a:r>
            <a:endParaRPr lang="pt-BR" sz="8000" dirty="0">
              <a:ln>
                <a:solidFill>
                  <a:srgbClr val="FFFF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26742"/>
            <a:ext cx="7348487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DEUS TE ABENÇOE.</a:t>
            </a:r>
          </a:p>
          <a:p>
            <a:pPr algn="ctr"/>
            <a:r>
              <a:rPr lang="pt-BR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DEUS TE PROTEJA.</a:t>
            </a:r>
          </a:p>
          <a:p>
            <a:pPr algn="ctr"/>
            <a:r>
              <a:rPr lang="pt-BR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DEUS TE DÊ A PAZ.</a:t>
            </a:r>
          </a:p>
          <a:p>
            <a:pPr algn="ctr"/>
            <a:r>
              <a:rPr lang="pt-BR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DEUS TE DÊ A PAZ!</a:t>
            </a:r>
            <a:endParaRPr lang="pt-BR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uclecio\Desktop\DMO2016\Arrib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90775" y="357504"/>
            <a:ext cx="4362450" cy="43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ifs de balão - Gifs.eco.b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663"/>
            <a:ext cx="914400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símbolo do </a:t>
            </a:r>
            <a:r>
              <a:rPr lang="pt-B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Dia Mundial de Oração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foi criado em </a:t>
            </a: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1982. Ele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 composto das seguintes imagens.</a:t>
            </a:r>
          </a:p>
        </p:txBody>
      </p:sp>
      <p:pic>
        <p:nvPicPr>
          <p:cNvPr id="2051" name="Picture 3" descr="C:\Users\Euclecio\Desktop\DMO2016\Símbo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56249"/>
            <a:ext cx="9144000" cy="182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-31190" y="2836467"/>
            <a:ext cx="3163030" cy="23083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 VÁRIAS SETAS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CHEGAM DE TODAS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AS DIREÇÕES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SÃO AS PESSOAS QUE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SE ACHEGAM PARA JUNTAS CELEBRAR.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31840" y="2837758"/>
            <a:ext cx="2952328" cy="23083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PESSOAS EM ATITUDE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ORAÇÃO REVELAM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NECESSIDADE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 UNIÃO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TAMBÉM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ORAÇÃO.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84168" y="2843850"/>
            <a:ext cx="3054365" cy="230832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CRUZ CÉLTICA E  O CÍRCULO REPRESENTAM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JESUS, CENTRO DA FÉ 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 O MUNDO,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ALVO DE SUA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MISSÃO.</a:t>
            </a: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clécio\Downloads\Gente\Gebet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90"/>
            <a:ext cx="6062359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13772" y="4267"/>
            <a:ext cx="9143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</a:t>
            </a:r>
            <a:r>
              <a:rPr lang="pt-BR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Dia Mundial de Oração</a:t>
            </a:r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reflete</a:t>
            </a: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...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3772" y="880139"/>
            <a:ext cx="87849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IMPORTÂNCIA DA ORAÇÃO</a:t>
            </a:r>
          </a:p>
          <a:p>
            <a:pPr algn="r"/>
            <a:r>
              <a:rPr lang="pt-B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NA VIDA DIÁRIA DO CRISTÃO.</a:t>
            </a:r>
          </a:p>
          <a:p>
            <a:pPr algn="r"/>
            <a:endParaRPr lang="pt-BR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NECESSIDADE</a:t>
            </a:r>
          </a:p>
          <a:p>
            <a:pPr algn="r"/>
            <a:r>
              <a:rPr lang="pt-BR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 CONVIVÊNCIA ECUMÊNICA.</a:t>
            </a:r>
          </a:p>
          <a:p>
            <a:pPr algn="r"/>
            <a:endParaRPr lang="pt-BR" sz="1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</a:t>
            </a:r>
            <a:r>
              <a:rPr lang="pt-BR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 REALIDADE DO PAÍS QUE</a:t>
            </a:r>
          </a:p>
          <a:p>
            <a:pPr algn="r"/>
            <a:r>
              <a:rPr lang="pt-BR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ORGANIZA A CELEBRAÇÃO.</a:t>
            </a:r>
          </a:p>
        </p:txBody>
      </p:sp>
    </p:spTree>
    <p:extLst>
      <p:ext uri="{BB962C8B-B14F-4D97-AF65-F5344CB8AC3E}">
        <p14:creationId xmlns:p14="http://schemas.microsoft.com/office/powerpoint/2010/main" val="7225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83518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 </a:t>
            </a:r>
            <a:r>
              <a:rPr lang="pt-BR" sz="3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Dia Mundial de Oração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 UM MOVIMENTO QUE REÚNE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CRISTÃOS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DE TODO O MUNDO,  DE VÁRIAS TRADIÇÕES RELIGIOSAS, PARA OBSERVAR UM DIA COMUM À ORAÇÃO,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QUE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 A PRIMEIRA SEXTA-FEIRA DE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MARÇO. O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MOVIMENTO INICIOU-SE EM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1887 E </a:t>
            </a:r>
          </a:p>
          <a:p>
            <a:pPr algn="ctr"/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É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REALIZADO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EM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170 PAÍSES. CADA ANO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UMA NAÇÃO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DIFERENTE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PREPARA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LITURGIA.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PARA 2024, </a:t>
            </a:r>
          </a:p>
          <a:p>
            <a:pPr algn="ctr"/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TAREFA COUBE 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ÀS </a:t>
            </a:r>
            <a:r>
              <a:rPr lang="pt-BR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MULHERES </a:t>
            </a:r>
            <a:r>
              <a:rPr lang="pt-BR" sz="3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DA PALESTINA.</a:t>
            </a:r>
            <a:endParaRPr lang="pt-BR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3839</TotalTime>
  <Words>2008</Words>
  <Application>Microsoft Office PowerPoint</Application>
  <PresentationFormat>Apresentação na tela (16:9)</PresentationFormat>
  <Paragraphs>317</Paragraphs>
  <Slides>69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69</vt:i4>
      </vt:variant>
    </vt:vector>
  </HeadingPairs>
  <TitlesOfParts>
    <vt:vector size="79" baseType="lpstr">
      <vt:lpstr>Arial</vt:lpstr>
      <vt:lpstr>Arial Black</vt:lpstr>
      <vt:lpstr>Calibri</vt:lpstr>
      <vt:lpstr>Impact</vt:lpstr>
      <vt:lpstr>Times New Roman</vt:lpstr>
      <vt:lpstr>Wingdings</vt:lpstr>
      <vt:lpstr>Tema do Office</vt:lpstr>
      <vt:lpstr>1_Tema do Office</vt:lpstr>
      <vt:lpstr>2_Tema do Office</vt:lpstr>
      <vt:lpstr>4_Tema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Euclécio</dc:creator>
  <cp:lastModifiedBy>Euclecio</cp:lastModifiedBy>
  <cp:revision>158</cp:revision>
  <dcterms:created xsi:type="dcterms:W3CDTF">2017-02-10T11:21:48Z</dcterms:created>
  <dcterms:modified xsi:type="dcterms:W3CDTF">2024-03-01T10:57:49Z</dcterms:modified>
</cp:coreProperties>
</file>